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omments/comment3.xml" ContentType="application/vnd.openxmlformats-officedocument.presentationml.comment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705" r:id="rId3"/>
  </p:sldMasterIdLst>
  <p:notesMasterIdLst>
    <p:notesMasterId r:id="rId46"/>
  </p:notesMasterIdLst>
  <p:handoutMasterIdLst>
    <p:handoutMasterId r:id="rId47"/>
  </p:handoutMasterIdLst>
  <p:sldIdLst>
    <p:sldId id="327" r:id="rId4"/>
    <p:sldId id="261" r:id="rId5"/>
    <p:sldId id="312" r:id="rId6"/>
    <p:sldId id="263" r:id="rId7"/>
    <p:sldId id="265" r:id="rId8"/>
    <p:sldId id="292" r:id="rId9"/>
    <p:sldId id="301" r:id="rId10"/>
    <p:sldId id="318" r:id="rId11"/>
    <p:sldId id="319" r:id="rId12"/>
    <p:sldId id="293" r:id="rId13"/>
    <p:sldId id="302" r:id="rId14"/>
    <p:sldId id="294" r:id="rId15"/>
    <p:sldId id="295" r:id="rId16"/>
    <p:sldId id="296" r:id="rId17"/>
    <p:sldId id="297" r:id="rId18"/>
    <p:sldId id="298" r:id="rId19"/>
    <p:sldId id="299" r:id="rId20"/>
    <p:sldId id="313" r:id="rId21"/>
    <p:sldId id="300" r:id="rId22"/>
    <p:sldId id="266" r:id="rId23"/>
    <p:sldId id="267" r:id="rId24"/>
    <p:sldId id="272" r:id="rId25"/>
    <p:sldId id="278" r:id="rId26"/>
    <p:sldId id="279" r:id="rId27"/>
    <p:sldId id="280" r:id="rId28"/>
    <p:sldId id="281" r:id="rId29"/>
    <p:sldId id="282" r:id="rId30"/>
    <p:sldId id="283" r:id="rId31"/>
    <p:sldId id="303" r:id="rId32"/>
    <p:sldId id="304" r:id="rId33"/>
    <p:sldId id="305" r:id="rId34"/>
    <p:sldId id="306" r:id="rId35"/>
    <p:sldId id="307" r:id="rId36"/>
    <p:sldId id="308" r:id="rId37"/>
    <p:sldId id="309" r:id="rId38"/>
    <p:sldId id="284" r:id="rId39"/>
    <p:sldId id="285" r:id="rId40"/>
    <p:sldId id="314" r:id="rId41"/>
    <p:sldId id="315" r:id="rId42"/>
    <p:sldId id="311" r:id="rId43"/>
    <p:sldId id="316" r:id="rId44"/>
    <p:sldId id="288" r:id="rId4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tup" initials="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728" autoAdjust="0"/>
  </p:normalViewPr>
  <p:slideViewPr>
    <p:cSldViewPr snapToGrid="0" snapToObjects="1">
      <p:cViewPr>
        <p:scale>
          <a:sx n="101" d="100"/>
          <a:sy n="101" d="100"/>
        </p:scale>
        <p:origin x="178" y="10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56" d="100"/>
          <a:sy n="56" d="100"/>
        </p:scale>
        <p:origin x="-244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24T15:04:00.584" idx="4">
    <p:pos x="4953" y="3589"/>
    <p:text>Please confirm you have permission to use these images.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7-24T15:20:46.799" idx="8">
    <p:pos x="5637" y="2873"/>
    <p:text>Please confirm permission to use this image.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7-24T15:22:11.203" idx="9">
    <p:pos x="3588" y="1966"/>
    <p:text>Please confirm permission to use this image.</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90C32-C180-4FDB-80D3-88A710C658A4}" type="doc">
      <dgm:prSet loTypeId="urn:microsoft.com/office/officeart/2005/8/layout/cycle6" loCatId="relationship" qsTypeId="urn:microsoft.com/office/officeart/2005/8/quickstyle/simple1#1" qsCatId="simple" csTypeId="urn:microsoft.com/office/officeart/2005/8/colors/accent1_2#1" csCatId="accent1" phldr="1"/>
      <dgm:spPr/>
      <dgm:t>
        <a:bodyPr/>
        <a:lstStyle/>
        <a:p>
          <a:endParaRPr lang="en-US"/>
        </a:p>
      </dgm:t>
    </dgm:pt>
    <dgm:pt modelId="{B933AB5D-B5D3-4CD1-A095-1CA332C85D47}">
      <dgm:prSet phldrT="[Text]"/>
      <dgm:spPr/>
      <dgm:t>
        <a:bodyPr/>
        <a:lstStyle/>
        <a:p>
          <a:r>
            <a:rPr lang="en-US" dirty="0" smtClean="0"/>
            <a:t>REVENUE </a:t>
          </a:r>
          <a:endParaRPr lang="en-US" dirty="0"/>
        </a:p>
      </dgm:t>
    </dgm:pt>
    <dgm:pt modelId="{F68B49BF-5FD5-4476-929C-6EC45EE0B6FE}" type="parTrans" cxnId="{5DC713A6-7C41-4A8E-AD72-0F7FFAE83318}">
      <dgm:prSet/>
      <dgm:spPr/>
      <dgm:t>
        <a:bodyPr/>
        <a:lstStyle/>
        <a:p>
          <a:endParaRPr lang="en-US"/>
        </a:p>
      </dgm:t>
    </dgm:pt>
    <dgm:pt modelId="{ED1AC03B-12A6-49A5-8E8F-BD63BB614FA3}" type="sibTrans" cxnId="{5DC713A6-7C41-4A8E-AD72-0F7FFAE83318}">
      <dgm:prSet/>
      <dgm:spPr/>
      <dgm:t>
        <a:bodyPr/>
        <a:lstStyle/>
        <a:p>
          <a:endParaRPr lang="en-US" dirty="0"/>
        </a:p>
      </dgm:t>
    </dgm:pt>
    <dgm:pt modelId="{1BC8A461-72B5-4A2F-A99E-0F891224DAD2}">
      <dgm:prSet phldrT="[Text]"/>
      <dgm:spPr/>
      <dgm:t>
        <a:bodyPr/>
        <a:lstStyle/>
        <a:p>
          <a:r>
            <a:rPr lang="en-US" dirty="0" smtClean="0"/>
            <a:t>S&amp;OP</a:t>
          </a:r>
          <a:endParaRPr lang="en-US" dirty="0"/>
        </a:p>
      </dgm:t>
    </dgm:pt>
    <dgm:pt modelId="{C892A305-86F6-4E54-9C21-50B5E75FA8B8}" type="parTrans" cxnId="{BF5478B7-17EC-4A32-A04D-829609857FF2}">
      <dgm:prSet/>
      <dgm:spPr/>
      <dgm:t>
        <a:bodyPr/>
        <a:lstStyle/>
        <a:p>
          <a:endParaRPr lang="en-US"/>
        </a:p>
      </dgm:t>
    </dgm:pt>
    <dgm:pt modelId="{F38635A5-33F0-4471-9F6C-10EB0BC40F30}" type="sibTrans" cxnId="{BF5478B7-17EC-4A32-A04D-829609857FF2}">
      <dgm:prSet/>
      <dgm:spPr/>
      <dgm:t>
        <a:bodyPr/>
        <a:lstStyle/>
        <a:p>
          <a:endParaRPr lang="en-US" dirty="0"/>
        </a:p>
      </dgm:t>
    </dgm:pt>
    <dgm:pt modelId="{7C530D0A-F37D-411A-8BC5-D690E55EA0C3}">
      <dgm:prSet phldrT="[Text]"/>
      <dgm:spPr/>
      <dgm:t>
        <a:bodyPr/>
        <a:lstStyle/>
        <a:p>
          <a:r>
            <a:rPr lang="en-US" dirty="0" smtClean="0"/>
            <a:t>MPS</a:t>
          </a:r>
          <a:endParaRPr lang="en-US" dirty="0"/>
        </a:p>
      </dgm:t>
    </dgm:pt>
    <dgm:pt modelId="{9EAEF922-3A93-46FC-AB60-16013A499C95}" type="parTrans" cxnId="{382918FB-707D-4DB9-82EE-112C65EBBD8C}">
      <dgm:prSet/>
      <dgm:spPr/>
      <dgm:t>
        <a:bodyPr/>
        <a:lstStyle/>
        <a:p>
          <a:endParaRPr lang="en-US"/>
        </a:p>
      </dgm:t>
    </dgm:pt>
    <dgm:pt modelId="{9135F612-CC56-4801-B526-D837AE800A2A}" type="sibTrans" cxnId="{382918FB-707D-4DB9-82EE-112C65EBBD8C}">
      <dgm:prSet/>
      <dgm:spPr/>
      <dgm:t>
        <a:bodyPr/>
        <a:lstStyle/>
        <a:p>
          <a:endParaRPr lang="en-US" dirty="0"/>
        </a:p>
      </dgm:t>
    </dgm:pt>
    <dgm:pt modelId="{6BC8D978-1809-4563-B430-64441B54C532}">
      <dgm:prSet phldrT="[Text]"/>
      <dgm:spPr/>
      <dgm:t>
        <a:bodyPr/>
        <a:lstStyle/>
        <a:p>
          <a:r>
            <a:rPr lang="en-US" dirty="0" smtClean="0"/>
            <a:t>ERP</a:t>
          </a:r>
          <a:endParaRPr lang="en-US" dirty="0"/>
        </a:p>
      </dgm:t>
    </dgm:pt>
    <dgm:pt modelId="{3F0DEB0C-D3F2-47C5-9D1C-1C9F07C7830B}" type="parTrans" cxnId="{AD475685-42DC-41AD-8042-B8C2C2D99397}">
      <dgm:prSet/>
      <dgm:spPr/>
      <dgm:t>
        <a:bodyPr/>
        <a:lstStyle/>
        <a:p>
          <a:endParaRPr lang="en-US"/>
        </a:p>
      </dgm:t>
    </dgm:pt>
    <dgm:pt modelId="{7D69D8F1-BA9A-4AF2-B22C-F9C6C86C3133}" type="sibTrans" cxnId="{AD475685-42DC-41AD-8042-B8C2C2D99397}">
      <dgm:prSet/>
      <dgm:spPr/>
      <dgm:t>
        <a:bodyPr/>
        <a:lstStyle/>
        <a:p>
          <a:endParaRPr lang="en-US" dirty="0"/>
        </a:p>
      </dgm:t>
    </dgm:pt>
    <dgm:pt modelId="{E756477F-B3DA-4A10-AC98-D796F7AF79C3}">
      <dgm:prSet phldrT="[Text]"/>
      <dgm:spPr/>
      <dgm:t>
        <a:bodyPr/>
        <a:lstStyle/>
        <a:p>
          <a:r>
            <a:rPr lang="en-US" dirty="0" smtClean="0"/>
            <a:t>SCM</a:t>
          </a:r>
          <a:endParaRPr lang="en-US" dirty="0"/>
        </a:p>
      </dgm:t>
    </dgm:pt>
    <dgm:pt modelId="{AB88909D-DD6E-4E63-9670-5767950D50D7}" type="parTrans" cxnId="{B16F10FB-8F88-4B9D-833E-BD22657A6E18}">
      <dgm:prSet/>
      <dgm:spPr/>
      <dgm:t>
        <a:bodyPr/>
        <a:lstStyle/>
        <a:p>
          <a:endParaRPr lang="en-US"/>
        </a:p>
      </dgm:t>
    </dgm:pt>
    <dgm:pt modelId="{010124ED-9507-474C-899F-A504833A7ADF}" type="sibTrans" cxnId="{B16F10FB-8F88-4B9D-833E-BD22657A6E18}">
      <dgm:prSet/>
      <dgm:spPr/>
      <dgm:t>
        <a:bodyPr/>
        <a:lstStyle/>
        <a:p>
          <a:endParaRPr lang="en-US" dirty="0"/>
        </a:p>
      </dgm:t>
    </dgm:pt>
    <dgm:pt modelId="{56DFE58E-6250-4519-BBC2-86FF56E8D88C}" type="pres">
      <dgm:prSet presAssocID="{40C90C32-C180-4FDB-80D3-88A710C658A4}" presName="cycle" presStyleCnt="0">
        <dgm:presLayoutVars>
          <dgm:dir/>
          <dgm:resizeHandles val="exact"/>
        </dgm:presLayoutVars>
      </dgm:prSet>
      <dgm:spPr/>
      <dgm:t>
        <a:bodyPr/>
        <a:lstStyle/>
        <a:p>
          <a:endParaRPr lang="en-US"/>
        </a:p>
      </dgm:t>
    </dgm:pt>
    <dgm:pt modelId="{BE36C5E3-9D46-47FC-966C-D2C6261904CD}" type="pres">
      <dgm:prSet presAssocID="{B933AB5D-B5D3-4CD1-A095-1CA332C85D47}" presName="node" presStyleLbl="node1" presStyleIdx="0" presStyleCnt="5">
        <dgm:presLayoutVars>
          <dgm:bulletEnabled val="1"/>
        </dgm:presLayoutVars>
      </dgm:prSet>
      <dgm:spPr/>
      <dgm:t>
        <a:bodyPr/>
        <a:lstStyle/>
        <a:p>
          <a:endParaRPr lang="en-US"/>
        </a:p>
      </dgm:t>
    </dgm:pt>
    <dgm:pt modelId="{491220E8-F06A-48C0-A16F-AA34F7428D62}" type="pres">
      <dgm:prSet presAssocID="{B933AB5D-B5D3-4CD1-A095-1CA332C85D47}" presName="spNode" presStyleCnt="0"/>
      <dgm:spPr/>
    </dgm:pt>
    <dgm:pt modelId="{4A1ACBE2-2326-4D82-B517-FE5BF6935A91}" type="pres">
      <dgm:prSet presAssocID="{ED1AC03B-12A6-49A5-8E8F-BD63BB614FA3}" presName="sibTrans" presStyleLbl="sibTrans1D1" presStyleIdx="0" presStyleCnt="5"/>
      <dgm:spPr/>
      <dgm:t>
        <a:bodyPr/>
        <a:lstStyle/>
        <a:p>
          <a:endParaRPr lang="en-US"/>
        </a:p>
      </dgm:t>
    </dgm:pt>
    <dgm:pt modelId="{22CA4C47-FD1C-4CDC-AF16-6341ED6C2E5F}" type="pres">
      <dgm:prSet presAssocID="{1BC8A461-72B5-4A2F-A99E-0F891224DAD2}" presName="node" presStyleLbl="node1" presStyleIdx="1" presStyleCnt="5">
        <dgm:presLayoutVars>
          <dgm:bulletEnabled val="1"/>
        </dgm:presLayoutVars>
      </dgm:prSet>
      <dgm:spPr/>
      <dgm:t>
        <a:bodyPr/>
        <a:lstStyle/>
        <a:p>
          <a:endParaRPr lang="en-US"/>
        </a:p>
      </dgm:t>
    </dgm:pt>
    <dgm:pt modelId="{62D3669D-35E1-49D8-911B-AAA2C9EFB229}" type="pres">
      <dgm:prSet presAssocID="{1BC8A461-72B5-4A2F-A99E-0F891224DAD2}" presName="spNode" presStyleCnt="0"/>
      <dgm:spPr/>
    </dgm:pt>
    <dgm:pt modelId="{03E7C8F9-BDFF-4B53-B265-F9D4711C3854}" type="pres">
      <dgm:prSet presAssocID="{F38635A5-33F0-4471-9F6C-10EB0BC40F30}" presName="sibTrans" presStyleLbl="sibTrans1D1" presStyleIdx="1" presStyleCnt="5"/>
      <dgm:spPr/>
      <dgm:t>
        <a:bodyPr/>
        <a:lstStyle/>
        <a:p>
          <a:endParaRPr lang="en-US"/>
        </a:p>
      </dgm:t>
    </dgm:pt>
    <dgm:pt modelId="{0B45A971-D907-497D-8041-87EF031450C8}" type="pres">
      <dgm:prSet presAssocID="{7C530D0A-F37D-411A-8BC5-D690E55EA0C3}" presName="node" presStyleLbl="node1" presStyleIdx="2" presStyleCnt="5">
        <dgm:presLayoutVars>
          <dgm:bulletEnabled val="1"/>
        </dgm:presLayoutVars>
      </dgm:prSet>
      <dgm:spPr/>
      <dgm:t>
        <a:bodyPr/>
        <a:lstStyle/>
        <a:p>
          <a:endParaRPr lang="en-US"/>
        </a:p>
      </dgm:t>
    </dgm:pt>
    <dgm:pt modelId="{F1D5FB01-3C3F-40DB-BE4D-9E0BD032A9A8}" type="pres">
      <dgm:prSet presAssocID="{7C530D0A-F37D-411A-8BC5-D690E55EA0C3}" presName="spNode" presStyleCnt="0"/>
      <dgm:spPr/>
    </dgm:pt>
    <dgm:pt modelId="{5A4B2CE4-8691-45A1-80BC-31F38002EC5A}" type="pres">
      <dgm:prSet presAssocID="{9135F612-CC56-4801-B526-D837AE800A2A}" presName="sibTrans" presStyleLbl="sibTrans1D1" presStyleIdx="2" presStyleCnt="5"/>
      <dgm:spPr/>
      <dgm:t>
        <a:bodyPr/>
        <a:lstStyle/>
        <a:p>
          <a:endParaRPr lang="en-US"/>
        </a:p>
      </dgm:t>
    </dgm:pt>
    <dgm:pt modelId="{C89391B2-4C93-4A8F-81E6-2D2853F69163}" type="pres">
      <dgm:prSet presAssocID="{6BC8D978-1809-4563-B430-64441B54C532}" presName="node" presStyleLbl="node1" presStyleIdx="3" presStyleCnt="5">
        <dgm:presLayoutVars>
          <dgm:bulletEnabled val="1"/>
        </dgm:presLayoutVars>
      </dgm:prSet>
      <dgm:spPr/>
      <dgm:t>
        <a:bodyPr/>
        <a:lstStyle/>
        <a:p>
          <a:endParaRPr lang="en-US"/>
        </a:p>
      </dgm:t>
    </dgm:pt>
    <dgm:pt modelId="{0968BE13-FE00-4E83-B99F-312B0CF557BC}" type="pres">
      <dgm:prSet presAssocID="{6BC8D978-1809-4563-B430-64441B54C532}" presName="spNode" presStyleCnt="0"/>
      <dgm:spPr/>
    </dgm:pt>
    <dgm:pt modelId="{BC10DDBF-9D7A-4C25-9BAF-7F3B481609B4}" type="pres">
      <dgm:prSet presAssocID="{7D69D8F1-BA9A-4AF2-B22C-F9C6C86C3133}" presName="sibTrans" presStyleLbl="sibTrans1D1" presStyleIdx="3" presStyleCnt="5"/>
      <dgm:spPr/>
      <dgm:t>
        <a:bodyPr/>
        <a:lstStyle/>
        <a:p>
          <a:endParaRPr lang="en-US"/>
        </a:p>
      </dgm:t>
    </dgm:pt>
    <dgm:pt modelId="{65D27598-1A3D-416B-ADF6-D234FD9345C4}" type="pres">
      <dgm:prSet presAssocID="{E756477F-B3DA-4A10-AC98-D796F7AF79C3}" presName="node" presStyleLbl="node1" presStyleIdx="4" presStyleCnt="5">
        <dgm:presLayoutVars>
          <dgm:bulletEnabled val="1"/>
        </dgm:presLayoutVars>
      </dgm:prSet>
      <dgm:spPr/>
      <dgm:t>
        <a:bodyPr/>
        <a:lstStyle/>
        <a:p>
          <a:endParaRPr lang="en-US"/>
        </a:p>
      </dgm:t>
    </dgm:pt>
    <dgm:pt modelId="{803EEE94-75BD-410D-84A9-94C2AB6B0585}" type="pres">
      <dgm:prSet presAssocID="{E756477F-B3DA-4A10-AC98-D796F7AF79C3}" presName="spNode" presStyleCnt="0"/>
      <dgm:spPr/>
    </dgm:pt>
    <dgm:pt modelId="{F8B3BB0D-D7D8-43D5-9EAB-1D10A56B7021}" type="pres">
      <dgm:prSet presAssocID="{010124ED-9507-474C-899F-A504833A7ADF}" presName="sibTrans" presStyleLbl="sibTrans1D1" presStyleIdx="4" presStyleCnt="5"/>
      <dgm:spPr/>
      <dgm:t>
        <a:bodyPr/>
        <a:lstStyle/>
        <a:p>
          <a:endParaRPr lang="en-US"/>
        </a:p>
      </dgm:t>
    </dgm:pt>
  </dgm:ptLst>
  <dgm:cxnLst>
    <dgm:cxn modelId="{7A32D781-542E-40AE-8E6B-CB1082C1C4C7}" type="presOf" srcId="{ED1AC03B-12A6-49A5-8E8F-BD63BB614FA3}" destId="{4A1ACBE2-2326-4D82-B517-FE5BF6935A91}" srcOrd="0" destOrd="0" presId="urn:microsoft.com/office/officeart/2005/8/layout/cycle6"/>
    <dgm:cxn modelId="{BF5478B7-17EC-4A32-A04D-829609857FF2}" srcId="{40C90C32-C180-4FDB-80D3-88A710C658A4}" destId="{1BC8A461-72B5-4A2F-A99E-0F891224DAD2}" srcOrd="1" destOrd="0" parTransId="{C892A305-86F6-4E54-9C21-50B5E75FA8B8}" sibTransId="{F38635A5-33F0-4471-9F6C-10EB0BC40F30}"/>
    <dgm:cxn modelId="{014C35BD-8ABA-4592-B21B-1A2379824AD6}" type="presOf" srcId="{E756477F-B3DA-4A10-AC98-D796F7AF79C3}" destId="{65D27598-1A3D-416B-ADF6-D234FD9345C4}" srcOrd="0" destOrd="0" presId="urn:microsoft.com/office/officeart/2005/8/layout/cycle6"/>
    <dgm:cxn modelId="{5DC713A6-7C41-4A8E-AD72-0F7FFAE83318}" srcId="{40C90C32-C180-4FDB-80D3-88A710C658A4}" destId="{B933AB5D-B5D3-4CD1-A095-1CA332C85D47}" srcOrd="0" destOrd="0" parTransId="{F68B49BF-5FD5-4476-929C-6EC45EE0B6FE}" sibTransId="{ED1AC03B-12A6-49A5-8E8F-BD63BB614FA3}"/>
    <dgm:cxn modelId="{E02C10C1-FF27-45D4-B6F3-1EB848589E49}" type="presOf" srcId="{B933AB5D-B5D3-4CD1-A095-1CA332C85D47}" destId="{BE36C5E3-9D46-47FC-966C-D2C6261904CD}" srcOrd="0" destOrd="0" presId="urn:microsoft.com/office/officeart/2005/8/layout/cycle6"/>
    <dgm:cxn modelId="{0D29FADB-8CC3-4B14-B73A-8BAFD2AFB703}" type="presOf" srcId="{40C90C32-C180-4FDB-80D3-88A710C658A4}" destId="{56DFE58E-6250-4519-BBC2-86FF56E8D88C}" srcOrd="0" destOrd="0" presId="urn:microsoft.com/office/officeart/2005/8/layout/cycle6"/>
    <dgm:cxn modelId="{AA632762-5F72-4B12-99AC-DF87C0BD4AD7}" type="presOf" srcId="{1BC8A461-72B5-4A2F-A99E-0F891224DAD2}" destId="{22CA4C47-FD1C-4CDC-AF16-6341ED6C2E5F}" srcOrd="0" destOrd="0" presId="urn:microsoft.com/office/officeart/2005/8/layout/cycle6"/>
    <dgm:cxn modelId="{88274CA7-E928-47C1-A393-52B9D968D729}" type="presOf" srcId="{F38635A5-33F0-4471-9F6C-10EB0BC40F30}" destId="{03E7C8F9-BDFF-4B53-B265-F9D4711C3854}" srcOrd="0" destOrd="0" presId="urn:microsoft.com/office/officeart/2005/8/layout/cycle6"/>
    <dgm:cxn modelId="{B16F10FB-8F88-4B9D-833E-BD22657A6E18}" srcId="{40C90C32-C180-4FDB-80D3-88A710C658A4}" destId="{E756477F-B3DA-4A10-AC98-D796F7AF79C3}" srcOrd="4" destOrd="0" parTransId="{AB88909D-DD6E-4E63-9670-5767950D50D7}" sibTransId="{010124ED-9507-474C-899F-A504833A7ADF}"/>
    <dgm:cxn modelId="{382918FB-707D-4DB9-82EE-112C65EBBD8C}" srcId="{40C90C32-C180-4FDB-80D3-88A710C658A4}" destId="{7C530D0A-F37D-411A-8BC5-D690E55EA0C3}" srcOrd="2" destOrd="0" parTransId="{9EAEF922-3A93-46FC-AB60-16013A499C95}" sibTransId="{9135F612-CC56-4801-B526-D837AE800A2A}"/>
    <dgm:cxn modelId="{726CCABF-A8D9-4754-86AC-761618E2EFA0}" type="presOf" srcId="{010124ED-9507-474C-899F-A504833A7ADF}" destId="{F8B3BB0D-D7D8-43D5-9EAB-1D10A56B7021}" srcOrd="0" destOrd="0" presId="urn:microsoft.com/office/officeart/2005/8/layout/cycle6"/>
    <dgm:cxn modelId="{059A9EC4-9F85-4742-9915-81C58CD3486C}" type="presOf" srcId="{7C530D0A-F37D-411A-8BC5-D690E55EA0C3}" destId="{0B45A971-D907-497D-8041-87EF031450C8}" srcOrd="0" destOrd="0" presId="urn:microsoft.com/office/officeart/2005/8/layout/cycle6"/>
    <dgm:cxn modelId="{7940CBF9-4604-4805-B6C9-0F80CE199FD6}" type="presOf" srcId="{9135F612-CC56-4801-B526-D837AE800A2A}" destId="{5A4B2CE4-8691-45A1-80BC-31F38002EC5A}" srcOrd="0" destOrd="0" presId="urn:microsoft.com/office/officeart/2005/8/layout/cycle6"/>
    <dgm:cxn modelId="{AD475685-42DC-41AD-8042-B8C2C2D99397}" srcId="{40C90C32-C180-4FDB-80D3-88A710C658A4}" destId="{6BC8D978-1809-4563-B430-64441B54C532}" srcOrd="3" destOrd="0" parTransId="{3F0DEB0C-D3F2-47C5-9D1C-1C9F07C7830B}" sibTransId="{7D69D8F1-BA9A-4AF2-B22C-F9C6C86C3133}"/>
    <dgm:cxn modelId="{42339E5D-B6DE-49D9-AFCF-A8880CBF6078}" type="presOf" srcId="{7D69D8F1-BA9A-4AF2-B22C-F9C6C86C3133}" destId="{BC10DDBF-9D7A-4C25-9BAF-7F3B481609B4}" srcOrd="0" destOrd="0" presId="urn:microsoft.com/office/officeart/2005/8/layout/cycle6"/>
    <dgm:cxn modelId="{64E42C80-5FD1-41DC-8FC8-FC8D474EAA73}" type="presOf" srcId="{6BC8D978-1809-4563-B430-64441B54C532}" destId="{C89391B2-4C93-4A8F-81E6-2D2853F69163}" srcOrd="0" destOrd="0" presId="urn:microsoft.com/office/officeart/2005/8/layout/cycle6"/>
    <dgm:cxn modelId="{B7C04954-94B4-4CB8-BF42-83AA61FE1122}" type="presParOf" srcId="{56DFE58E-6250-4519-BBC2-86FF56E8D88C}" destId="{BE36C5E3-9D46-47FC-966C-D2C6261904CD}" srcOrd="0" destOrd="0" presId="urn:microsoft.com/office/officeart/2005/8/layout/cycle6"/>
    <dgm:cxn modelId="{EFC07E3A-17B8-4A06-BDDD-F97D68450E1F}" type="presParOf" srcId="{56DFE58E-6250-4519-BBC2-86FF56E8D88C}" destId="{491220E8-F06A-48C0-A16F-AA34F7428D62}" srcOrd="1" destOrd="0" presId="urn:microsoft.com/office/officeart/2005/8/layout/cycle6"/>
    <dgm:cxn modelId="{22DCEBC3-D811-49D9-898F-5442C36EC6D0}" type="presParOf" srcId="{56DFE58E-6250-4519-BBC2-86FF56E8D88C}" destId="{4A1ACBE2-2326-4D82-B517-FE5BF6935A91}" srcOrd="2" destOrd="0" presId="urn:microsoft.com/office/officeart/2005/8/layout/cycle6"/>
    <dgm:cxn modelId="{0315C7B6-7A2F-44DC-996F-2BBB87E842CF}" type="presParOf" srcId="{56DFE58E-6250-4519-BBC2-86FF56E8D88C}" destId="{22CA4C47-FD1C-4CDC-AF16-6341ED6C2E5F}" srcOrd="3" destOrd="0" presId="urn:microsoft.com/office/officeart/2005/8/layout/cycle6"/>
    <dgm:cxn modelId="{DB37A822-72E3-483D-A744-47EE9A7A94CB}" type="presParOf" srcId="{56DFE58E-6250-4519-BBC2-86FF56E8D88C}" destId="{62D3669D-35E1-49D8-911B-AAA2C9EFB229}" srcOrd="4" destOrd="0" presId="urn:microsoft.com/office/officeart/2005/8/layout/cycle6"/>
    <dgm:cxn modelId="{80A7B7BA-664F-43F8-8B1D-74357F4E9BF9}" type="presParOf" srcId="{56DFE58E-6250-4519-BBC2-86FF56E8D88C}" destId="{03E7C8F9-BDFF-4B53-B265-F9D4711C3854}" srcOrd="5" destOrd="0" presId="urn:microsoft.com/office/officeart/2005/8/layout/cycle6"/>
    <dgm:cxn modelId="{F8D7A73A-3F92-4196-9292-7A1DDE3745DE}" type="presParOf" srcId="{56DFE58E-6250-4519-BBC2-86FF56E8D88C}" destId="{0B45A971-D907-497D-8041-87EF031450C8}" srcOrd="6" destOrd="0" presId="urn:microsoft.com/office/officeart/2005/8/layout/cycle6"/>
    <dgm:cxn modelId="{1AE3989B-FFED-4808-AACD-64CDEC9BF601}" type="presParOf" srcId="{56DFE58E-6250-4519-BBC2-86FF56E8D88C}" destId="{F1D5FB01-3C3F-40DB-BE4D-9E0BD032A9A8}" srcOrd="7" destOrd="0" presId="urn:microsoft.com/office/officeart/2005/8/layout/cycle6"/>
    <dgm:cxn modelId="{5C127D58-BE8B-4677-8140-B3FAF4715BF0}" type="presParOf" srcId="{56DFE58E-6250-4519-BBC2-86FF56E8D88C}" destId="{5A4B2CE4-8691-45A1-80BC-31F38002EC5A}" srcOrd="8" destOrd="0" presId="urn:microsoft.com/office/officeart/2005/8/layout/cycle6"/>
    <dgm:cxn modelId="{0308C7FB-75DD-4727-B112-CC387AE5275E}" type="presParOf" srcId="{56DFE58E-6250-4519-BBC2-86FF56E8D88C}" destId="{C89391B2-4C93-4A8F-81E6-2D2853F69163}" srcOrd="9" destOrd="0" presId="urn:microsoft.com/office/officeart/2005/8/layout/cycle6"/>
    <dgm:cxn modelId="{B8DD99A5-853B-4690-9153-8FE9799E5EC4}" type="presParOf" srcId="{56DFE58E-6250-4519-BBC2-86FF56E8D88C}" destId="{0968BE13-FE00-4E83-B99F-312B0CF557BC}" srcOrd="10" destOrd="0" presId="urn:microsoft.com/office/officeart/2005/8/layout/cycle6"/>
    <dgm:cxn modelId="{CBD002C6-BFD1-40EB-9134-4483166BDCE6}" type="presParOf" srcId="{56DFE58E-6250-4519-BBC2-86FF56E8D88C}" destId="{BC10DDBF-9D7A-4C25-9BAF-7F3B481609B4}" srcOrd="11" destOrd="0" presId="urn:microsoft.com/office/officeart/2005/8/layout/cycle6"/>
    <dgm:cxn modelId="{8D6BEB8A-F1B0-4BB2-B226-634B13C61136}" type="presParOf" srcId="{56DFE58E-6250-4519-BBC2-86FF56E8D88C}" destId="{65D27598-1A3D-416B-ADF6-D234FD9345C4}" srcOrd="12" destOrd="0" presId="urn:microsoft.com/office/officeart/2005/8/layout/cycle6"/>
    <dgm:cxn modelId="{0726DFA5-5AC9-4606-94E1-534ADD9DAA1D}" type="presParOf" srcId="{56DFE58E-6250-4519-BBC2-86FF56E8D88C}" destId="{803EEE94-75BD-410D-84A9-94C2AB6B0585}" srcOrd="13" destOrd="0" presId="urn:microsoft.com/office/officeart/2005/8/layout/cycle6"/>
    <dgm:cxn modelId="{1BDE0740-DE96-4F56-8672-62AA9822DF00}" type="presParOf" srcId="{56DFE58E-6250-4519-BBC2-86FF56E8D88C}" destId="{F8B3BB0D-D7D8-43D5-9EAB-1D10A56B7021}"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36C5E3-9D46-47FC-966C-D2C6261904CD}">
      <dsp:nvSpPr>
        <dsp:cNvPr id="0" name=""/>
        <dsp:cNvSpPr/>
      </dsp:nvSpPr>
      <dsp:spPr>
        <a:xfrm>
          <a:off x="3371403" y="735"/>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REVENUE </a:t>
          </a:r>
          <a:endParaRPr lang="en-US" sz="2400" kern="1200" dirty="0"/>
        </a:p>
      </dsp:txBody>
      <dsp:txXfrm>
        <a:off x="3371403" y="735"/>
        <a:ext cx="1486792" cy="966415"/>
      </dsp:txXfrm>
    </dsp:sp>
    <dsp:sp modelId="{4A1ACBE2-2326-4D82-B517-FE5BF6935A91}">
      <dsp:nvSpPr>
        <dsp:cNvPr id="0" name=""/>
        <dsp:cNvSpPr/>
      </dsp:nvSpPr>
      <dsp:spPr>
        <a:xfrm>
          <a:off x="2183366" y="483943"/>
          <a:ext cx="3862867" cy="3862867"/>
        </a:xfrm>
        <a:custGeom>
          <a:avLst/>
          <a:gdLst/>
          <a:ahLst/>
          <a:cxnLst/>
          <a:rect l="0" t="0" r="0" b="0"/>
          <a:pathLst>
            <a:path>
              <a:moveTo>
                <a:pt x="2685051" y="153092"/>
              </a:moveTo>
              <a:arcTo wR="1931433" hR="1931433" stAng="17577964" swAng="19622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CA4C47-FD1C-4CDC-AF16-6341ED6C2E5F}">
      <dsp:nvSpPr>
        <dsp:cNvPr id="0" name=""/>
        <dsp:cNvSpPr/>
      </dsp:nvSpPr>
      <dsp:spPr>
        <a:xfrm>
          <a:off x="5208306" y="133532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S&amp;OP</a:t>
          </a:r>
          <a:endParaRPr lang="en-US" sz="2400" kern="1200" dirty="0"/>
        </a:p>
      </dsp:txBody>
      <dsp:txXfrm>
        <a:off x="5208306" y="1335323"/>
        <a:ext cx="1486792" cy="966415"/>
      </dsp:txXfrm>
    </dsp:sp>
    <dsp:sp modelId="{03E7C8F9-BDFF-4B53-B265-F9D4711C3854}">
      <dsp:nvSpPr>
        <dsp:cNvPr id="0" name=""/>
        <dsp:cNvSpPr/>
      </dsp:nvSpPr>
      <dsp:spPr>
        <a:xfrm>
          <a:off x="2183366" y="483943"/>
          <a:ext cx="3862867" cy="3862867"/>
        </a:xfrm>
        <a:custGeom>
          <a:avLst/>
          <a:gdLst/>
          <a:ahLst/>
          <a:cxnLst/>
          <a:rect l="0" t="0" r="0" b="0"/>
          <a:pathLst>
            <a:path>
              <a:moveTo>
                <a:pt x="3860209" y="1830144"/>
              </a:moveTo>
              <a:arcTo wR="1931433" hR="1931433" stAng="2141963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45A971-D907-497D-8041-87EF031450C8}">
      <dsp:nvSpPr>
        <dsp:cNvPr id="0" name=""/>
        <dsp:cNvSpPr/>
      </dsp:nvSpPr>
      <dsp:spPr>
        <a:xfrm>
          <a:off x="4506671" y="3494732"/>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MPS</a:t>
          </a:r>
          <a:endParaRPr lang="en-US" sz="2400" kern="1200" dirty="0"/>
        </a:p>
      </dsp:txBody>
      <dsp:txXfrm>
        <a:off x="4506671" y="3494732"/>
        <a:ext cx="1486792" cy="966415"/>
      </dsp:txXfrm>
    </dsp:sp>
    <dsp:sp modelId="{5A4B2CE4-8691-45A1-80BC-31F38002EC5A}">
      <dsp:nvSpPr>
        <dsp:cNvPr id="0" name=""/>
        <dsp:cNvSpPr/>
      </dsp:nvSpPr>
      <dsp:spPr>
        <a:xfrm>
          <a:off x="2183366" y="483943"/>
          <a:ext cx="3862867" cy="3862867"/>
        </a:xfrm>
        <a:custGeom>
          <a:avLst/>
          <a:gdLst/>
          <a:ahLst/>
          <a:cxnLst/>
          <a:rect l="0" t="0" r="0" b="0"/>
          <a:pathLst>
            <a:path>
              <a:moveTo>
                <a:pt x="2315627" y="3824270"/>
              </a:moveTo>
              <a:arcTo wR="1931433" hR="1931433" stAng="4711584" swAng="13768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9391B2-4C93-4A8F-81E6-2D2853F69163}">
      <dsp:nvSpPr>
        <dsp:cNvPr id="0" name=""/>
        <dsp:cNvSpPr/>
      </dsp:nvSpPr>
      <dsp:spPr>
        <a:xfrm>
          <a:off x="2236135" y="3494732"/>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ERP</a:t>
          </a:r>
          <a:endParaRPr lang="en-US" sz="2400" kern="1200" dirty="0"/>
        </a:p>
      </dsp:txBody>
      <dsp:txXfrm>
        <a:off x="2236135" y="3494732"/>
        <a:ext cx="1486792" cy="966415"/>
      </dsp:txXfrm>
    </dsp:sp>
    <dsp:sp modelId="{BC10DDBF-9D7A-4C25-9BAF-7F3B481609B4}">
      <dsp:nvSpPr>
        <dsp:cNvPr id="0" name=""/>
        <dsp:cNvSpPr/>
      </dsp:nvSpPr>
      <dsp:spPr>
        <a:xfrm>
          <a:off x="2183366" y="483943"/>
          <a:ext cx="3862867" cy="3862867"/>
        </a:xfrm>
        <a:custGeom>
          <a:avLst/>
          <a:gdLst/>
          <a:ahLst/>
          <a:cxnLst/>
          <a:rect l="0" t="0" r="0" b="0"/>
          <a:pathLst>
            <a:path>
              <a:moveTo>
                <a:pt x="322859" y="3000509"/>
              </a:moveTo>
              <a:arcTo wR="1931433" hR="1931433" stAng="878349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D27598-1A3D-416B-ADF6-D234FD9345C4}">
      <dsp:nvSpPr>
        <dsp:cNvPr id="0" name=""/>
        <dsp:cNvSpPr/>
      </dsp:nvSpPr>
      <dsp:spPr>
        <a:xfrm>
          <a:off x="1534500" y="133532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SCM</a:t>
          </a:r>
          <a:endParaRPr lang="en-US" sz="2400" kern="1200" dirty="0"/>
        </a:p>
      </dsp:txBody>
      <dsp:txXfrm>
        <a:off x="1534500" y="1335323"/>
        <a:ext cx="1486792" cy="966415"/>
      </dsp:txXfrm>
    </dsp:sp>
    <dsp:sp modelId="{F8B3BB0D-D7D8-43D5-9EAB-1D10A56B7021}">
      <dsp:nvSpPr>
        <dsp:cNvPr id="0" name=""/>
        <dsp:cNvSpPr/>
      </dsp:nvSpPr>
      <dsp:spPr>
        <a:xfrm>
          <a:off x="2183366" y="483943"/>
          <a:ext cx="3862867" cy="3862867"/>
        </a:xfrm>
        <a:custGeom>
          <a:avLst/>
          <a:gdLst/>
          <a:ahLst/>
          <a:cxnLst/>
          <a:rect l="0" t="0" r="0" b="0"/>
          <a:pathLst>
            <a:path>
              <a:moveTo>
                <a:pt x="336435" y="842205"/>
              </a:moveTo>
              <a:arcTo wR="1931433" hR="1931433" stAng="12859756" swAng="19622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e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ea typeface="ＭＳ Ｐゴシック" pitchFamily="1" charset="-128"/>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ea typeface="ＭＳ Ｐゴシック" pitchFamily="1" charset="-128"/>
                <a:cs typeface="+mn-cs"/>
              </a:defRPr>
            </a:lvl1pPr>
          </a:lstStyle>
          <a:p>
            <a:pPr>
              <a:defRPr/>
            </a:pPr>
            <a:fld id="{C291A0C7-6102-4766-AB9C-01D1C522BB7A}" type="datetimeFigureOut">
              <a:rPr lang="en-US"/>
              <a:pPr>
                <a:defRPr/>
              </a:pPr>
              <a:t>1/7/2020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ea typeface="ＭＳ Ｐゴシック" pitchFamily="1"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ea typeface="ＭＳ Ｐゴシック" pitchFamily="1" charset="-128"/>
                <a:cs typeface="+mn-cs"/>
              </a:defRPr>
            </a:lvl1pPr>
          </a:lstStyle>
          <a:p>
            <a:pPr>
              <a:defRPr/>
            </a:pPr>
            <a:fld id="{D1C14690-C302-4BB0-927A-3BD0875B37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ea typeface="ＭＳ Ｐゴシック" pitchFamily="1" charset="-128"/>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smtClean="0">
                <a:ea typeface="ＭＳ Ｐゴシック" pitchFamily="1" charset="-128"/>
                <a:cs typeface="+mn-cs"/>
              </a:defRPr>
            </a:lvl1pPr>
          </a:lstStyle>
          <a:p>
            <a:pPr>
              <a:defRPr/>
            </a:pPr>
            <a:fld id="{972AC516-4635-47EA-BA64-85C498066F62}" type="datetimeFigureOut">
              <a:rPr lang="en-US"/>
              <a:pPr>
                <a:defRPr/>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dirty="0">
                <a:ea typeface="ＭＳ Ｐゴシック" pitchFamily="1"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smtClean="0">
                <a:ea typeface="ＭＳ Ｐゴシック" pitchFamily="1" charset="-128"/>
                <a:cs typeface="+mn-cs"/>
              </a:defRPr>
            </a:lvl1pPr>
          </a:lstStyle>
          <a:p>
            <a:pPr>
              <a:defRPr/>
            </a:pPr>
            <a:fld id="{EF5767F2-3231-4A5A-AC15-10CD2FD4BC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D27FCF1-1C80-4E9A-A19A-96DAD3B54F66}" type="datetime1">
              <a:rPr lang="en-US" smtClean="0"/>
              <a:t>1/7/2020</a:t>
            </a:fld>
            <a:endParaRPr lang="en-US" dirty="0"/>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
        <p:nvSpPr>
          <p:cNvPr id="6" name="Slide Number Placeholder 5"/>
          <p:cNvSpPr>
            <a:spLocks noGrp="1"/>
          </p:cNvSpPr>
          <p:nvPr>
            <p:ph type="sldNum" sz="quarter" idx="12"/>
          </p:nvPr>
        </p:nvSpPr>
        <p:spPr/>
        <p:txBody>
          <a:bodyPr/>
          <a:lstStyle/>
          <a:p>
            <a:pPr>
              <a:defRPr/>
            </a:pPr>
            <a:fld id="{F1FEB664-C6FE-4570-A0DE-4037A32B23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F6DC4-48B0-4664-8413-438550CD78CD}" type="datetime1">
              <a:rPr lang="en-US" smtClean="0"/>
              <a:t>1/7/2020</a:t>
            </a:fld>
            <a:endParaRPr lang="en-US" dirty="0"/>
          </a:p>
        </p:txBody>
      </p:sp>
      <p:sp>
        <p:nvSpPr>
          <p:cNvPr id="5" name="Footer Placeholder 4"/>
          <p:cNvSpPr>
            <a:spLocks noGrp="1"/>
          </p:cNvSpPr>
          <p:nvPr>
            <p:ph type="ftr" sz="quarter" idx="11"/>
          </p:nvPr>
        </p:nvSpPr>
        <p:spPr/>
        <p:txBody>
          <a:bodyPr/>
          <a:lstStyle/>
          <a:p>
            <a:r>
              <a:rPr lang="en-US" smtClean="0"/>
              <a:t>Marino Associates, LLC 2020</a:t>
            </a:r>
            <a:endParaRPr lang="en-US" dirty="0"/>
          </a:p>
        </p:txBody>
      </p:sp>
      <p:sp>
        <p:nvSpPr>
          <p:cNvPr id="6" name="Slide Number Placeholder 5"/>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A328E-34FF-4864-930B-F67B4E493E03}" type="datetime1">
              <a:rPr lang="en-US" smtClean="0"/>
              <a:t>1/7/2020</a:t>
            </a:fld>
            <a:endParaRPr lang="en-US" dirty="0"/>
          </a:p>
        </p:txBody>
      </p:sp>
      <p:sp>
        <p:nvSpPr>
          <p:cNvPr id="6" name="Footer Placeholder 5"/>
          <p:cNvSpPr>
            <a:spLocks noGrp="1"/>
          </p:cNvSpPr>
          <p:nvPr>
            <p:ph type="ftr" sz="quarter" idx="11"/>
          </p:nvPr>
        </p:nvSpPr>
        <p:spPr/>
        <p:txBody>
          <a:bodyPr/>
          <a:lstStyle/>
          <a:p>
            <a:r>
              <a:rPr lang="en-US" smtClean="0"/>
              <a:t>Marino Associates, LLC 2020</a:t>
            </a:r>
            <a:endParaRPr lang="en-US" dirty="0"/>
          </a:p>
        </p:txBody>
      </p:sp>
      <p:sp>
        <p:nvSpPr>
          <p:cNvPr id="7" name="Slide Number Placeholder 6"/>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4BA3A-49B3-440A-849B-0AA2EC75FFC1}" type="datetime1">
              <a:rPr lang="en-US" smtClean="0"/>
              <a:t>1/7/2020</a:t>
            </a:fld>
            <a:endParaRPr lang="en-US" dirty="0"/>
          </a:p>
        </p:txBody>
      </p:sp>
      <p:sp>
        <p:nvSpPr>
          <p:cNvPr id="8" name="Footer Placeholder 7"/>
          <p:cNvSpPr>
            <a:spLocks noGrp="1"/>
          </p:cNvSpPr>
          <p:nvPr>
            <p:ph type="ftr" sz="quarter" idx="11"/>
          </p:nvPr>
        </p:nvSpPr>
        <p:spPr/>
        <p:txBody>
          <a:bodyPr/>
          <a:lstStyle/>
          <a:p>
            <a:r>
              <a:rPr lang="en-US" smtClean="0"/>
              <a:t>Marino Associates, LLC 2020</a:t>
            </a:r>
            <a:endParaRPr lang="en-US" dirty="0"/>
          </a:p>
        </p:txBody>
      </p:sp>
      <p:sp>
        <p:nvSpPr>
          <p:cNvPr id="9" name="Slide Number Placeholder 8"/>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22A2A-440F-4DA9-906B-A46DAE307512}" type="datetime1">
              <a:rPr lang="en-US" smtClean="0"/>
              <a:t>1/7/2020</a:t>
            </a:fld>
            <a:endParaRPr lang="en-US" dirty="0"/>
          </a:p>
        </p:txBody>
      </p:sp>
      <p:sp>
        <p:nvSpPr>
          <p:cNvPr id="4" name="Footer Placeholder 3"/>
          <p:cNvSpPr>
            <a:spLocks noGrp="1"/>
          </p:cNvSpPr>
          <p:nvPr>
            <p:ph type="ftr" sz="quarter" idx="11"/>
          </p:nvPr>
        </p:nvSpPr>
        <p:spPr/>
        <p:txBody>
          <a:bodyPr/>
          <a:lstStyle/>
          <a:p>
            <a:r>
              <a:rPr lang="en-US" smtClean="0"/>
              <a:t>Marino Associates, LLC 2020</a:t>
            </a:r>
            <a:endParaRPr lang="en-US" dirty="0"/>
          </a:p>
        </p:txBody>
      </p:sp>
      <p:sp>
        <p:nvSpPr>
          <p:cNvPr id="5" name="Slide Number Placeholder 4"/>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A0B9B-5E92-4079-B96C-45BD87CE4CF4}" type="datetime1">
              <a:rPr lang="en-US" smtClean="0"/>
              <a:t>1/7/2020</a:t>
            </a:fld>
            <a:endParaRPr lang="en-US" dirty="0"/>
          </a:p>
        </p:txBody>
      </p:sp>
      <p:sp>
        <p:nvSpPr>
          <p:cNvPr id="3" name="Footer Placeholder 2"/>
          <p:cNvSpPr>
            <a:spLocks noGrp="1"/>
          </p:cNvSpPr>
          <p:nvPr>
            <p:ph type="ftr" sz="quarter" idx="11"/>
          </p:nvPr>
        </p:nvSpPr>
        <p:spPr/>
        <p:txBody>
          <a:bodyPr/>
          <a:lstStyle/>
          <a:p>
            <a:r>
              <a:rPr lang="en-US" smtClean="0"/>
              <a:t>Marino Associates, LLC 2020</a:t>
            </a:r>
            <a:endParaRPr lang="en-US" dirty="0"/>
          </a:p>
        </p:txBody>
      </p:sp>
      <p:sp>
        <p:nvSpPr>
          <p:cNvPr id="4" name="Slide Number Placeholder 3"/>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A7E0C-548A-497A-A593-4EB8C52E19AF}" type="datetime1">
              <a:rPr lang="en-US" smtClean="0"/>
              <a:t>1/7/2020</a:t>
            </a:fld>
            <a:endParaRPr lang="en-US" dirty="0"/>
          </a:p>
        </p:txBody>
      </p:sp>
      <p:sp>
        <p:nvSpPr>
          <p:cNvPr id="6" name="Footer Placeholder 5"/>
          <p:cNvSpPr>
            <a:spLocks noGrp="1"/>
          </p:cNvSpPr>
          <p:nvPr>
            <p:ph type="ftr" sz="quarter" idx="11"/>
          </p:nvPr>
        </p:nvSpPr>
        <p:spPr/>
        <p:txBody>
          <a:bodyPr/>
          <a:lstStyle/>
          <a:p>
            <a:r>
              <a:rPr lang="en-US" smtClean="0"/>
              <a:t>Marino Associates, LLC 2020</a:t>
            </a:r>
            <a:endParaRPr lang="en-US" dirty="0"/>
          </a:p>
        </p:txBody>
      </p:sp>
      <p:sp>
        <p:nvSpPr>
          <p:cNvPr id="7" name="Slide Number Placeholder 6"/>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C131B-8706-4E07-AFC3-BAD0CD625651}" type="datetime1">
              <a:rPr lang="en-US" smtClean="0"/>
              <a:t>1/7/2020</a:t>
            </a:fld>
            <a:endParaRPr lang="en-US" dirty="0"/>
          </a:p>
        </p:txBody>
      </p:sp>
      <p:sp>
        <p:nvSpPr>
          <p:cNvPr id="6" name="Footer Placeholder 5"/>
          <p:cNvSpPr>
            <a:spLocks noGrp="1"/>
          </p:cNvSpPr>
          <p:nvPr>
            <p:ph type="ftr" sz="quarter" idx="11"/>
          </p:nvPr>
        </p:nvSpPr>
        <p:spPr/>
        <p:txBody>
          <a:bodyPr/>
          <a:lstStyle/>
          <a:p>
            <a:r>
              <a:rPr lang="en-US" smtClean="0"/>
              <a:t>Marino Associates, LLC 2020</a:t>
            </a:r>
            <a:endParaRPr lang="en-US" dirty="0"/>
          </a:p>
        </p:txBody>
      </p:sp>
      <p:sp>
        <p:nvSpPr>
          <p:cNvPr id="7" name="Slide Number Placeholder 6"/>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05F72-0410-4DCA-AE3D-67F62973E8B2}" type="datetime1">
              <a:rPr lang="en-US" smtClean="0"/>
              <a:t>1/7/2020</a:t>
            </a:fld>
            <a:endParaRPr lang="en-US" dirty="0"/>
          </a:p>
        </p:txBody>
      </p:sp>
      <p:sp>
        <p:nvSpPr>
          <p:cNvPr id="5" name="Footer Placeholder 4"/>
          <p:cNvSpPr>
            <a:spLocks noGrp="1"/>
          </p:cNvSpPr>
          <p:nvPr>
            <p:ph type="ftr" sz="quarter" idx="11"/>
          </p:nvPr>
        </p:nvSpPr>
        <p:spPr/>
        <p:txBody>
          <a:bodyPr/>
          <a:lstStyle/>
          <a:p>
            <a:r>
              <a:rPr lang="en-US" smtClean="0"/>
              <a:t>Marino Associates, LLC 2020</a:t>
            </a:r>
            <a:endParaRPr lang="en-US" dirty="0"/>
          </a:p>
        </p:txBody>
      </p:sp>
      <p:sp>
        <p:nvSpPr>
          <p:cNvPr id="6" name="Slide Number Placeholder 5"/>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4E4EA-1D44-494E-B474-FB72061E77E9}" type="datetime1">
              <a:rPr lang="en-US" smtClean="0"/>
              <a:t>1/7/2020</a:t>
            </a:fld>
            <a:endParaRPr lang="en-US" dirty="0"/>
          </a:p>
        </p:txBody>
      </p:sp>
      <p:sp>
        <p:nvSpPr>
          <p:cNvPr id="5" name="Footer Placeholder 4"/>
          <p:cNvSpPr>
            <a:spLocks noGrp="1"/>
          </p:cNvSpPr>
          <p:nvPr>
            <p:ph type="ftr" sz="quarter" idx="11"/>
          </p:nvPr>
        </p:nvSpPr>
        <p:spPr/>
        <p:txBody>
          <a:bodyPr/>
          <a:lstStyle/>
          <a:p>
            <a:r>
              <a:rPr lang="en-US" smtClean="0"/>
              <a:t>Marino Associates, LLC 2020</a:t>
            </a:r>
            <a:endParaRPr lang="en-US" dirty="0"/>
          </a:p>
        </p:txBody>
      </p:sp>
      <p:sp>
        <p:nvSpPr>
          <p:cNvPr id="6" name="Slide Number Placeholder 5"/>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ea typeface="ＭＳ Ｐゴシック" pitchFamily="1" charset="-128"/>
                <a:cs typeface="+mn-cs"/>
              </a:defRPr>
            </a:lvl1pPr>
          </a:lstStyle>
          <a:p>
            <a:pPr>
              <a:defRPr/>
            </a:pPr>
            <a:fld id="{F954B42B-BE1D-4174-BE14-BFBDD859F9AD}" type="datetime1">
              <a:rPr lang="en-US" smtClean="0"/>
              <a:t>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smtClean="0">
                <a:ea typeface="ＭＳ Ｐゴシック" pitchFamily="1" charset="-128"/>
                <a:cs typeface="+mn-cs"/>
              </a:defRPr>
            </a:lvl1pPr>
          </a:lstStyle>
          <a:p>
            <a:pPr>
              <a:defRPr/>
            </a:pPr>
            <a:r>
              <a:rPr lang="en-US" smtClean="0"/>
              <a:t>Marino Associates, LLC 2020</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ea typeface="ＭＳ Ｐゴシック" pitchFamily="1" charset="-128"/>
                <a:cs typeface="+mn-cs"/>
              </a:defRPr>
            </a:lvl1pPr>
          </a:lstStyle>
          <a:p>
            <a:pPr>
              <a:defRPr/>
            </a:pPr>
            <a:fld id="{F1FEB664-C6FE-4570-A0DE-4037A32B231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23615663-8B66-4E69-A5B3-3085E0E6E79B}" type="datetime1">
              <a:rPr lang="en-US" smtClean="0"/>
              <a:t>1/7/2020</a:t>
            </a:fld>
            <a:endParaRPr lang="en-US" dirty="0"/>
          </a:p>
        </p:txBody>
      </p:sp>
      <p:sp>
        <p:nvSpPr>
          <p:cNvPr id="7" name="Rectangle 5"/>
          <p:cNvSpPr>
            <a:spLocks noGrp="1" noChangeArrowheads="1"/>
          </p:cNvSpPr>
          <p:nvPr>
            <p:ph type="ftr" sz="quarter" idx="11"/>
          </p:nvPr>
        </p:nvSpPr>
        <p:spPr>
          <a:xfrm>
            <a:off x="3124200" y="6245225"/>
            <a:ext cx="2895600" cy="476250"/>
          </a:xfrm>
        </p:spPr>
        <p:txBody>
          <a:bodyPr/>
          <a:lstStyle>
            <a:lvl1pPr>
              <a:defRPr dirty="0" smtClean="0"/>
            </a:lvl1pPr>
          </a:lstStyle>
          <a:p>
            <a:pPr>
              <a:defRPr/>
            </a:pPr>
            <a:r>
              <a:rPr lang="en-US" smtClean="0"/>
              <a:t>Marino Associates, LLC 2020</a:t>
            </a:r>
            <a:endParaRPr lang="en-US" dirty="0"/>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97298886-5A19-471B-A853-1982964FFD8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73050"/>
            <a:ext cx="4648200" cy="1752600"/>
          </a:xfrm>
          <a:prstGeom prst="rect">
            <a:avLst/>
          </a:prstGeom>
        </p:spPr>
        <p:txBody>
          <a:bodyPr/>
          <a:lstStyle>
            <a:lvl1pPr marL="0" indent="0" algn="l">
              <a:spcBef>
                <a:spcPts val="300"/>
              </a:spcBef>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4"/>
          <p:cNvSpPr>
            <a:spLocks noGrp="1"/>
          </p:cNvSpPr>
          <p:nvPr>
            <p:ph type="title"/>
          </p:nvPr>
        </p:nvSpPr>
        <p:spPr>
          <a:xfrm>
            <a:off x="457200" y="1302707"/>
            <a:ext cx="5567819" cy="2029215"/>
          </a:xfrm>
          <a:prstGeom prst="rect">
            <a:avLst/>
          </a:prstGeom>
        </p:spPr>
        <p:txBody>
          <a:bodyPr/>
          <a:lstStyle>
            <a:lvl1pPr algn="l">
              <a:defRPr sz="400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528174"/>
            <a:ext cx="4060825" cy="46847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4670425" y="1528174"/>
            <a:ext cx="4060825" cy="46847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ＭＳ Ｐゴシック" pitchFamily="1" charset="-128"/>
                <a:cs typeface="+mn-cs"/>
              </a:defRPr>
            </a:lvl1pPr>
          </a:lstStyle>
          <a:p>
            <a:pPr>
              <a:defRPr/>
            </a:pPr>
            <a:fld id="{DABD3B85-95DB-405F-B3C2-6D527751AE91}" type="datetime1">
              <a:rPr lang="en-US" smtClean="0"/>
              <a:t>1/7/2020</a:t>
            </a:fld>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dirty="0" smtClean="0">
                <a:ea typeface="ＭＳ Ｐゴシック" pitchFamily="1" charset="-128"/>
                <a:cs typeface="+mn-cs"/>
              </a:defRPr>
            </a:lvl1pPr>
          </a:lstStyle>
          <a:p>
            <a:pPr>
              <a:defRPr/>
            </a:pPr>
            <a:r>
              <a:rPr lang="en-US" smtClean="0"/>
              <a:t>Marino Associates, LLC 2020</a:t>
            </a:r>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ea typeface="ＭＳ Ｐゴシック" pitchFamily="1" charset="-128"/>
                <a:cs typeface="+mn-cs"/>
              </a:defRPr>
            </a:lvl1pPr>
          </a:lstStyle>
          <a:p>
            <a:pPr>
              <a:defRPr/>
            </a:pPr>
            <a:fld id="{90139D45-5EC7-4D90-8C87-28BDE9AC30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6958"/>
            <a:ext cx="8229600" cy="1143000"/>
          </a:xfrm>
        </p:spPr>
        <p:txBody>
          <a:body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 y="1519707"/>
            <a:ext cx="8229600" cy="45985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4C1D3-9DAE-4420-8208-11410FE91EEE}" type="datetime1">
              <a:rPr lang="en-US" smtClean="0"/>
              <a:t>1/7/2020</a:t>
            </a:fld>
            <a:endParaRPr lang="en-US" dirty="0"/>
          </a:p>
        </p:txBody>
      </p:sp>
      <p:sp>
        <p:nvSpPr>
          <p:cNvPr id="5" name="Footer Placeholder 4"/>
          <p:cNvSpPr>
            <a:spLocks noGrp="1"/>
          </p:cNvSpPr>
          <p:nvPr>
            <p:ph type="ftr" sz="quarter" idx="11"/>
          </p:nvPr>
        </p:nvSpPr>
        <p:spPr/>
        <p:txBody>
          <a:bodyPr/>
          <a:lstStyle/>
          <a:p>
            <a:r>
              <a:rPr lang="en-US" smtClean="0"/>
              <a:t>Marino Associates, LLC 2020</a:t>
            </a:r>
            <a:endParaRPr lang="en-US" dirty="0"/>
          </a:p>
        </p:txBody>
      </p:sp>
      <p:sp>
        <p:nvSpPr>
          <p:cNvPr id="6" name="Slide Number Placeholder 5"/>
          <p:cNvSpPr>
            <a:spLocks noGrp="1"/>
          </p:cNvSpPr>
          <p:nvPr>
            <p:ph type="sldNum" sz="quarter" idx="12"/>
          </p:nvPr>
        </p:nvSpPr>
        <p:spPr/>
        <p:txBody>
          <a:bodyPr/>
          <a:lstStyle/>
          <a:p>
            <a:fld id="{F303A096-0F15-43F5-91A1-72EE0E6801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70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12863"/>
            <a:ext cx="8229600" cy="488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94" r:id="rId2"/>
    <p:sldLayoutId id="2147483687" r:id="rId3"/>
    <p:sldLayoutId id="2147483686" r:id="rId4"/>
    <p:sldLayoutId id="2147483685" r:id="rId5"/>
    <p:sldLayoutId id="2147483684" r:id="rId6"/>
    <p:sldLayoutId id="2147483695" r:id="rId7"/>
  </p:sldLayoutIdLst>
  <p:hf sldNum="0" hdr="0" dt="0"/>
  <p:txStyles>
    <p:titleStyle>
      <a:lvl1pPr algn="l" defTabSz="457200" rtl="0" eaLnBrk="0" fontAlgn="base" hangingPunct="0">
        <a:spcBef>
          <a:spcPct val="0"/>
        </a:spcBef>
        <a:spcAft>
          <a:spcPct val="0"/>
        </a:spcAft>
        <a:defRPr sz="4000" kern="1200">
          <a:solidFill>
            <a:schemeClr val="accent1"/>
          </a:solidFill>
          <a:latin typeface="+mj-lt"/>
          <a:ea typeface="ＭＳ Ｐゴシック" pitchFamily="1" charset="-128"/>
          <a:cs typeface="+mj-cs"/>
        </a:defRPr>
      </a:lvl1pPr>
      <a:lvl2pPr algn="l" defTabSz="457200" rtl="0" eaLnBrk="0" fontAlgn="base" hangingPunct="0">
        <a:spcBef>
          <a:spcPct val="0"/>
        </a:spcBef>
        <a:spcAft>
          <a:spcPct val="0"/>
        </a:spcAft>
        <a:defRPr sz="4000">
          <a:solidFill>
            <a:schemeClr val="accent1"/>
          </a:solidFill>
          <a:latin typeface="Calibri" pitchFamily="1" charset="0"/>
          <a:ea typeface="ＭＳ Ｐゴシック" pitchFamily="1" charset="-128"/>
        </a:defRPr>
      </a:lvl2pPr>
      <a:lvl3pPr algn="l" defTabSz="457200" rtl="0" eaLnBrk="0" fontAlgn="base" hangingPunct="0">
        <a:spcBef>
          <a:spcPct val="0"/>
        </a:spcBef>
        <a:spcAft>
          <a:spcPct val="0"/>
        </a:spcAft>
        <a:defRPr sz="4000">
          <a:solidFill>
            <a:schemeClr val="accent1"/>
          </a:solidFill>
          <a:latin typeface="Calibri" pitchFamily="1" charset="0"/>
          <a:ea typeface="ＭＳ Ｐゴシック" pitchFamily="1" charset="-128"/>
        </a:defRPr>
      </a:lvl3pPr>
      <a:lvl4pPr algn="l" defTabSz="457200" rtl="0" eaLnBrk="0" fontAlgn="base" hangingPunct="0">
        <a:spcBef>
          <a:spcPct val="0"/>
        </a:spcBef>
        <a:spcAft>
          <a:spcPct val="0"/>
        </a:spcAft>
        <a:defRPr sz="4000">
          <a:solidFill>
            <a:schemeClr val="accent1"/>
          </a:solidFill>
          <a:latin typeface="Calibri" pitchFamily="1" charset="0"/>
          <a:ea typeface="ＭＳ Ｐゴシック" pitchFamily="1" charset="-128"/>
        </a:defRPr>
      </a:lvl4pPr>
      <a:lvl5pPr algn="l" defTabSz="457200" rtl="0" eaLnBrk="0" fontAlgn="base" hangingPunct="0">
        <a:spcBef>
          <a:spcPct val="0"/>
        </a:spcBef>
        <a:spcAft>
          <a:spcPct val="0"/>
        </a:spcAft>
        <a:defRPr sz="4000">
          <a:solidFill>
            <a:schemeClr val="accent1"/>
          </a:solidFill>
          <a:latin typeface="Calibri" pitchFamily="1" charset="0"/>
          <a:ea typeface="ＭＳ Ｐゴシック" pitchFamily="1" charset="-128"/>
        </a:defRPr>
      </a:lvl5pPr>
      <a:lvl6pPr marL="457200" algn="l" defTabSz="457200" rtl="0" fontAlgn="base">
        <a:spcBef>
          <a:spcPct val="0"/>
        </a:spcBef>
        <a:spcAft>
          <a:spcPct val="0"/>
        </a:spcAft>
        <a:defRPr sz="4000">
          <a:solidFill>
            <a:schemeClr val="tx1"/>
          </a:solidFill>
          <a:latin typeface="Calibri" pitchFamily="1" charset="0"/>
          <a:ea typeface="ＭＳ Ｐゴシック" pitchFamily="1" charset="-128"/>
        </a:defRPr>
      </a:lvl6pPr>
      <a:lvl7pPr marL="914400" algn="l" defTabSz="457200" rtl="0" fontAlgn="base">
        <a:spcBef>
          <a:spcPct val="0"/>
        </a:spcBef>
        <a:spcAft>
          <a:spcPct val="0"/>
        </a:spcAft>
        <a:defRPr sz="4000">
          <a:solidFill>
            <a:schemeClr val="tx1"/>
          </a:solidFill>
          <a:latin typeface="Calibri" pitchFamily="1" charset="0"/>
          <a:ea typeface="ＭＳ Ｐゴシック" pitchFamily="1" charset="-128"/>
        </a:defRPr>
      </a:lvl7pPr>
      <a:lvl8pPr marL="1371600" algn="l" defTabSz="457200" rtl="0" fontAlgn="base">
        <a:spcBef>
          <a:spcPct val="0"/>
        </a:spcBef>
        <a:spcAft>
          <a:spcPct val="0"/>
        </a:spcAft>
        <a:defRPr sz="4000">
          <a:solidFill>
            <a:schemeClr val="tx1"/>
          </a:solidFill>
          <a:latin typeface="Calibri" pitchFamily="1" charset="0"/>
          <a:ea typeface="ＭＳ Ｐゴシック" pitchFamily="1" charset="-128"/>
        </a:defRPr>
      </a:lvl8pPr>
      <a:lvl9pPr marL="1828800" algn="l" defTabSz="457200" rtl="0" fontAlgn="base">
        <a:spcBef>
          <a:spcPct val="0"/>
        </a:spcBef>
        <a:spcAft>
          <a:spcPct val="0"/>
        </a:spcAft>
        <a:defRPr sz="40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58ED5"/>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01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287463"/>
            <a:ext cx="8229600" cy="491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457200" rtl="0" eaLnBrk="0" fontAlgn="base" hangingPunct="0">
        <a:spcBef>
          <a:spcPct val="0"/>
        </a:spcBef>
        <a:spcAft>
          <a:spcPct val="0"/>
        </a:spcAft>
        <a:defRPr sz="4000"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4000">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4000">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4000">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4000">
          <a:solidFill>
            <a:schemeClr val="tx1"/>
          </a:solidFill>
          <a:latin typeface="Calibri" pitchFamily="1" charset="0"/>
          <a:ea typeface="ＭＳ Ｐゴシック" pitchFamily="1" charset="-128"/>
        </a:defRPr>
      </a:lvl5pPr>
      <a:lvl6pPr marL="457200" algn="l" defTabSz="457200" rtl="0" fontAlgn="base">
        <a:spcBef>
          <a:spcPct val="0"/>
        </a:spcBef>
        <a:spcAft>
          <a:spcPct val="0"/>
        </a:spcAft>
        <a:defRPr sz="4000">
          <a:solidFill>
            <a:schemeClr val="tx1"/>
          </a:solidFill>
          <a:latin typeface="Calibri" pitchFamily="1" charset="0"/>
          <a:ea typeface="ＭＳ Ｐゴシック" pitchFamily="1" charset="-128"/>
        </a:defRPr>
      </a:lvl6pPr>
      <a:lvl7pPr marL="914400" algn="l" defTabSz="457200" rtl="0" fontAlgn="base">
        <a:spcBef>
          <a:spcPct val="0"/>
        </a:spcBef>
        <a:spcAft>
          <a:spcPct val="0"/>
        </a:spcAft>
        <a:defRPr sz="4000">
          <a:solidFill>
            <a:schemeClr val="tx1"/>
          </a:solidFill>
          <a:latin typeface="Calibri" pitchFamily="1" charset="0"/>
          <a:ea typeface="ＭＳ Ｐゴシック" pitchFamily="1" charset="-128"/>
        </a:defRPr>
      </a:lvl7pPr>
      <a:lvl8pPr marL="1371600" algn="l" defTabSz="457200" rtl="0" fontAlgn="base">
        <a:spcBef>
          <a:spcPct val="0"/>
        </a:spcBef>
        <a:spcAft>
          <a:spcPct val="0"/>
        </a:spcAft>
        <a:defRPr sz="4000">
          <a:solidFill>
            <a:schemeClr val="tx1"/>
          </a:solidFill>
          <a:latin typeface="Calibri" pitchFamily="1" charset="0"/>
          <a:ea typeface="ＭＳ Ｐゴシック" pitchFamily="1" charset="-128"/>
        </a:defRPr>
      </a:lvl8pPr>
      <a:lvl9pPr marL="1828800" algn="l" defTabSz="457200" rtl="0" fontAlgn="base">
        <a:spcBef>
          <a:spcPct val="0"/>
        </a:spcBef>
        <a:spcAft>
          <a:spcPct val="0"/>
        </a:spcAft>
        <a:defRPr sz="40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854D8-A9C0-4E81-85FC-9D3E248696CF}" type="datetime1">
              <a:rPr lang="en-US" smtClean="0"/>
              <a:t>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Marino Associates, LLC 2020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3A096-0F15-43F5-91A1-72EE0E6801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 id="2147483703"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image" Target="../media/image16.wmf"/><Relationship Id="rId15" Type="http://schemas.openxmlformats.org/officeDocument/2006/relationships/comments" Target="../comments/comment1.xml"/><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4.w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rgbClr val="0070C0"/>
                </a:solidFill>
              </a:rPr>
              <a:t>Operational Excellence</a:t>
            </a:r>
            <a:endParaRPr lang="en-US" sz="4000" dirty="0">
              <a:solidFill>
                <a:srgbClr val="0070C0"/>
              </a:solidFill>
            </a:endParaRPr>
          </a:p>
        </p:txBody>
      </p:sp>
      <p:sp>
        <p:nvSpPr>
          <p:cNvPr id="3" name="Subtitle 2"/>
          <p:cNvSpPr>
            <a:spLocks noGrp="1"/>
          </p:cNvSpPr>
          <p:nvPr>
            <p:ph type="subTitle" idx="1"/>
          </p:nvPr>
        </p:nvSpPr>
        <p:spPr>
          <a:xfrm>
            <a:off x="1371600" y="3347762"/>
            <a:ext cx="6400800" cy="1752600"/>
          </a:xfrm>
        </p:spPr>
        <p:txBody>
          <a:bodyPr/>
          <a:lstStyle/>
          <a:p>
            <a:r>
              <a:rPr lang="en-US" dirty="0" smtClean="0">
                <a:solidFill>
                  <a:srgbClr val="0070C0"/>
                </a:solidFill>
                <a:latin typeface="Arial" pitchFamily="34" charset="0"/>
                <a:cs typeface="Arial" pitchFamily="34" charset="0"/>
              </a:rPr>
              <a:t>Jump Start 2020 </a:t>
            </a:r>
          </a:p>
          <a:p>
            <a:r>
              <a:rPr lang="en-US" dirty="0" smtClean="0">
                <a:solidFill>
                  <a:srgbClr val="0070C0"/>
                </a:solidFill>
                <a:latin typeface="Arial" pitchFamily="34" charset="0"/>
                <a:cs typeface="Arial" pitchFamily="34" charset="0"/>
              </a:rPr>
              <a:t>OPEX</a:t>
            </a:r>
            <a:endParaRPr lang="en-US" dirty="0">
              <a:solidFill>
                <a:srgbClr val="0070C0"/>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Marino Associates, LLC 2020</a:t>
            </a:r>
            <a:endParaRPr lang="en-US" dirty="0"/>
          </a:p>
        </p:txBody>
      </p:sp>
      <p:pic>
        <p:nvPicPr>
          <p:cNvPr id="6" name="Picture 5" descr="Image result for Operational Excellence Images"/>
          <p:cNvPicPr/>
          <p:nvPr/>
        </p:nvPicPr>
        <p:blipFill>
          <a:blip r:embed="rId2" cstate="print"/>
          <a:srcRect/>
          <a:stretch>
            <a:fillRect/>
          </a:stretch>
        </p:blipFill>
        <p:spPr bwMode="auto">
          <a:xfrm>
            <a:off x="2168866" y="577198"/>
            <a:ext cx="4881838" cy="15532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11150" y="723900"/>
            <a:ext cx="8394700" cy="1143000"/>
          </a:xfrm>
        </p:spPr>
        <p:txBody>
          <a:bodyPr>
            <a:normAutofit fontScale="90000"/>
          </a:bodyPr>
          <a:lstStyle/>
          <a:p>
            <a:pPr algn="ctr" fontAlgn="auto">
              <a:spcAft>
                <a:spcPts val="0"/>
              </a:spcAft>
              <a:defRPr/>
            </a:pPr>
            <a:r>
              <a:rPr lang="en-US" sz="3200" dirty="0" smtClean="0">
                <a:solidFill>
                  <a:srgbClr val="0070C0"/>
                </a:solidFill>
                <a:latin typeface="Arial" pitchFamily="34" charset="0"/>
                <a:cs typeface="Arial" pitchFamily="34" charset="0"/>
              </a:rPr>
              <a:t>Best In Class Lean Supply Chain Companies Are Realizing Financial and Operating Advantages over Their Competition </a:t>
            </a:r>
          </a:p>
        </p:txBody>
      </p:sp>
      <p:sp>
        <p:nvSpPr>
          <p:cNvPr id="37889" name="Rectangle 8"/>
          <p:cNvSpPr>
            <a:spLocks noGrp="1" noChangeArrowheads="1"/>
          </p:cNvSpPr>
          <p:nvPr>
            <p:ph idx="1"/>
          </p:nvPr>
        </p:nvSpPr>
        <p:spPr>
          <a:xfrm>
            <a:off x="457200" y="2495550"/>
            <a:ext cx="4994275" cy="3562350"/>
          </a:xfrm>
        </p:spPr>
        <p:txBody>
          <a:bodyPr/>
          <a:lstStyle/>
          <a:p>
            <a:r>
              <a:rPr lang="en-US" sz="2400" dirty="0" smtClean="0">
                <a:latin typeface="Arial" charset="0"/>
                <a:cs typeface="Arial" charset="0"/>
              </a:rPr>
              <a:t>More responsive to customer needs</a:t>
            </a:r>
          </a:p>
          <a:p>
            <a:r>
              <a:rPr lang="en-US" sz="2400" dirty="0" smtClean="0">
                <a:latin typeface="Arial" charset="0"/>
                <a:cs typeface="Arial" charset="0"/>
              </a:rPr>
              <a:t>More responsive to market changes</a:t>
            </a:r>
          </a:p>
          <a:p>
            <a:r>
              <a:rPr lang="en-US" sz="2400" dirty="0" smtClean="0">
                <a:latin typeface="Arial" charset="0"/>
                <a:cs typeface="Arial" charset="0"/>
              </a:rPr>
              <a:t>More effective in controlling cost</a:t>
            </a:r>
          </a:p>
        </p:txBody>
      </p:sp>
      <p:pic>
        <p:nvPicPr>
          <p:cNvPr id="37892" name="Picture 4" descr="MPj03961050000[1]"/>
          <p:cNvPicPr>
            <a:picLocks noChangeAspect="1" noChangeArrowheads="1"/>
          </p:cNvPicPr>
          <p:nvPr/>
        </p:nvPicPr>
        <p:blipFill>
          <a:blip r:embed="rId2" cstate="print"/>
          <a:srcRect/>
          <a:stretch>
            <a:fillRect/>
          </a:stretch>
        </p:blipFill>
        <p:spPr bwMode="auto">
          <a:xfrm>
            <a:off x="5946775" y="3238500"/>
            <a:ext cx="2606675" cy="2819400"/>
          </a:xfrm>
          <a:prstGeom prst="rect">
            <a:avLst/>
          </a:prstGeom>
          <a:noFill/>
          <a:ln w="9525">
            <a:noFill/>
            <a:miter lim="800000"/>
            <a:headEnd/>
            <a:tailEnd/>
          </a:ln>
        </p:spPr>
      </p:pic>
      <p:sp>
        <p:nvSpPr>
          <p:cNvPr id="37893" name="Text Box 5"/>
          <p:cNvSpPr txBox="1">
            <a:spLocks noChangeArrowheads="1"/>
          </p:cNvSpPr>
          <p:nvPr/>
        </p:nvSpPr>
        <p:spPr bwMode="auto">
          <a:xfrm>
            <a:off x="476250" y="2495550"/>
            <a:ext cx="5137150" cy="1323975"/>
          </a:xfrm>
          <a:prstGeom prst="rect">
            <a:avLst/>
          </a:prstGeom>
          <a:noFill/>
          <a:ln w="9525">
            <a:noFill/>
            <a:miter lim="800000"/>
            <a:headEnd/>
            <a:tailEnd/>
          </a:ln>
        </p:spPr>
        <p:txBody>
          <a:bodyPr>
            <a:spAutoFit/>
          </a:bodyPr>
          <a:lstStyle/>
          <a:p>
            <a:pPr>
              <a:buFontTx/>
              <a:buChar char="•"/>
            </a:pPr>
            <a:endParaRPr lang="en-US" sz="2400" dirty="0"/>
          </a:p>
          <a:p>
            <a:pPr>
              <a:buFontTx/>
              <a:buChar char="•"/>
            </a:pPr>
            <a:endParaRPr lang="en-US" sz="2400" dirty="0"/>
          </a:p>
          <a:p>
            <a:endParaRPr lang="en-US" sz="3200" dirty="0"/>
          </a:p>
        </p:txBody>
      </p:sp>
      <p:sp>
        <p:nvSpPr>
          <p:cNvPr id="145414" name="Text Box 6"/>
          <p:cNvSpPr txBox="1">
            <a:spLocks noChangeArrowheads="1"/>
          </p:cNvSpPr>
          <p:nvPr/>
        </p:nvSpPr>
        <p:spPr bwMode="auto">
          <a:xfrm>
            <a:off x="974725" y="5072063"/>
            <a:ext cx="4119563" cy="584200"/>
          </a:xfrm>
          <a:prstGeom prst="rect">
            <a:avLst/>
          </a:prstGeom>
          <a:noFill/>
          <a:ln w="9525">
            <a:noFill/>
            <a:miter lim="800000"/>
            <a:headEnd/>
            <a:tailEnd/>
          </a:ln>
        </p:spPr>
        <p:txBody>
          <a:bodyPr wrap="none">
            <a:spAutoFit/>
          </a:bodyPr>
          <a:lstStyle/>
          <a:p>
            <a:r>
              <a:rPr lang="en-US" sz="3200" b="1" dirty="0">
                <a:solidFill>
                  <a:srgbClr val="0070C0"/>
                </a:solidFill>
              </a:rPr>
              <a:t>MORE PROFITABLE</a:t>
            </a:r>
          </a:p>
        </p:txBody>
      </p:sp>
      <p:sp>
        <p:nvSpPr>
          <p:cNvPr id="8" name="Footer Placeholder 7"/>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5414">
                                            <p:txEl>
                                              <p:pRg st="0" end="0"/>
                                            </p:txEl>
                                          </p:spTgt>
                                        </p:tgtEl>
                                        <p:attrNameLst>
                                          <p:attrName>style.visibility</p:attrName>
                                        </p:attrNameLst>
                                      </p:cBhvr>
                                      <p:to>
                                        <p:strVal val="visible"/>
                                      </p:to>
                                    </p:set>
                                    <p:anim calcmode="lin" valueType="num">
                                      <p:cBhvr>
                                        <p:cTn id="7" dur="500" fill="hold"/>
                                        <p:tgtEl>
                                          <p:spTgt spid="1454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54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54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542926" y="312516"/>
            <a:ext cx="8294687" cy="972273"/>
          </a:xfrm>
        </p:spPr>
        <p:txBody>
          <a:bodyPr>
            <a:normAutofit fontScale="90000"/>
          </a:bodyPr>
          <a:lstStyle/>
          <a:p>
            <a:pPr algn="ctr" fontAlgn="auto">
              <a:spcAft>
                <a:spcPts val="0"/>
              </a:spcAft>
              <a:defRPr/>
            </a:pPr>
            <a:r>
              <a:rPr lang="en-US" sz="2800" dirty="0" smtClean="0">
                <a:solidFill>
                  <a:srgbClr val="0070C0"/>
                </a:solidFill>
                <a:latin typeface="Arial" pitchFamily="34" charset="0"/>
                <a:cs typeface="Arial" pitchFamily="34" charset="0"/>
              </a:rPr>
              <a:t>Question To Be Answered For Alignment and Optimization</a:t>
            </a:r>
            <a:r>
              <a:rPr lang="en-US" sz="3200" dirty="0" smtClean="0">
                <a:solidFill>
                  <a:srgbClr val="0070C0"/>
                </a:solidFill>
                <a:latin typeface="Arial" pitchFamily="34" charset="0"/>
                <a:cs typeface="Arial" pitchFamily="34" charset="0"/>
              </a:rPr>
              <a:t/>
            </a:r>
            <a:br>
              <a:rPr lang="en-US" sz="3200" dirty="0" smtClean="0">
                <a:solidFill>
                  <a:srgbClr val="0070C0"/>
                </a:solidFill>
                <a:latin typeface="Arial" pitchFamily="34" charset="0"/>
                <a:cs typeface="Arial" pitchFamily="34" charset="0"/>
              </a:rPr>
            </a:br>
            <a:endParaRPr lang="en-US" sz="3200" dirty="0">
              <a:solidFill>
                <a:srgbClr val="0070C0"/>
              </a:solidFill>
              <a:latin typeface="Arial" pitchFamily="34" charset="0"/>
              <a:cs typeface="Arial" pitchFamily="34" charset="0"/>
            </a:endParaRPr>
          </a:p>
        </p:txBody>
      </p:sp>
      <p:sp>
        <p:nvSpPr>
          <p:cNvPr id="38913" name="Rectangle 3"/>
          <p:cNvSpPr>
            <a:spLocks noGrp="1" noChangeArrowheads="1"/>
          </p:cNvSpPr>
          <p:nvPr>
            <p:ph idx="1"/>
          </p:nvPr>
        </p:nvSpPr>
        <p:spPr>
          <a:xfrm>
            <a:off x="533400" y="1111250"/>
            <a:ext cx="8304213" cy="5570538"/>
          </a:xfrm>
        </p:spPr>
        <p:txBody>
          <a:bodyPr lIns="92075" tIns="46038" rIns="92075" bIns="46038">
            <a:spAutoFit/>
          </a:bodyPr>
          <a:lstStyle/>
          <a:p>
            <a:pPr marL="285750" indent="-285750">
              <a:buClr>
                <a:srgbClr val="0070C0"/>
              </a:buClr>
              <a:buFont typeface="Arial" charset="0"/>
              <a:buChar char="•"/>
            </a:pPr>
            <a:r>
              <a:rPr lang="en-US" sz="2000" b="1" dirty="0" smtClean="0">
                <a:latin typeface="Arial" charset="0"/>
                <a:cs typeface="Arial" charset="0"/>
              </a:rPr>
              <a:t>What is the optimum supply chain?</a:t>
            </a:r>
          </a:p>
          <a:p>
            <a:pPr marL="685800" lvl="1">
              <a:buClr>
                <a:srgbClr val="0070C0"/>
              </a:buClr>
              <a:buFont typeface="Arial" charset="0"/>
              <a:buChar char="•"/>
            </a:pPr>
            <a:r>
              <a:rPr lang="en-US" sz="2000" dirty="0" smtClean="0">
                <a:latin typeface="Arial" charset="0"/>
                <a:cs typeface="Arial" charset="0"/>
              </a:rPr>
              <a:t>Which processes should be performed where?</a:t>
            </a:r>
          </a:p>
          <a:p>
            <a:pPr marL="685800" lvl="1">
              <a:buClr>
                <a:srgbClr val="0070C0"/>
              </a:buClr>
              <a:buFont typeface="Arial" charset="0"/>
              <a:buChar char="•"/>
            </a:pPr>
            <a:r>
              <a:rPr lang="en-US" sz="2000" dirty="0" smtClean="0">
                <a:latin typeface="Arial" charset="0"/>
                <a:cs typeface="Arial" charset="0"/>
              </a:rPr>
              <a:t>Which DC supplies which customers?</a:t>
            </a:r>
          </a:p>
          <a:p>
            <a:pPr marL="685800" lvl="1">
              <a:buClr>
                <a:srgbClr val="0070C0"/>
              </a:buClr>
              <a:buFont typeface="Arial" charset="0"/>
              <a:buChar char="•"/>
            </a:pPr>
            <a:r>
              <a:rPr lang="en-US" sz="2000" dirty="0" smtClean="0">
                <a:latin typeface="Arial" charset="0"/>
                <a:cs typeface="Arial" charset="0"/>
              </a:rPr>
              <a:t>What is the optimal supplier/manufacturing/customer network?</a:t>
            </a:r>
          </a:p>
          <a:p>
            <a:pPr marL="685800" lvl="1">
              <a:buClr>
                <a:srgbClr val="0070C0"/>
              </a:buClr>
              <a:buFont typeface="Arial" charset="0"/>
              <a:buChar char="•"/>
            </a:pPr>
            <a:r>
              <a:rPr lang="en-US" sz="2000" dirty="0" smtClean="0">
                <a:latin typeface="Arial" charset="0"/>
                <a:cs typeface="Arial" charset="0"/>
              </a:rPr>
              <a:t>Which facilities should be opened/closed?</a:t>
            </a:r>
          </a:p>
          <a:p>
            <a:pPr marL="685800" lvl="1">
              <a:buClr>
                <a:srgbClr val="0070C0"/>
              </a:buClr>
              <a:buFont typeface="Arial" charset="0"/>
              <a:buChar char="•"/>
            </a:pPr>
            <a:endParaRPr lang="en-US" sz="2000" dirty="0" smtClean="0">
              <a:latin typeface="Arial" charset="0"/>
              <a:cs typeface="Arial" charset="0"/>
            </a:endParaRPr>
          </a:p>
          <a:p>
            <a:pPr marL="285750" indent="-285750">
              <a:buClr>
                <a:srgbClr val="0070C0"/>
              </a:buClr>
              <a:buFont typeface="Arial" charset="0"/>
              <a:buChar char="•"/>
            </a:pPr>
            <a:r>
              <a:rPr lang="en-US" sz="2000" b="1" dirty="0" smtClean="0">
                <a:latin typeface="Arial" charset="0"/>
                <a:cs typeface="Arial" charset="0"/>
              </a:rPr>
              <a:t>How does the supply chain perform?</a:t>
            </a:r>
          </a:p>
          <a:p>
            <a:pPr marL="685800" lvl="1">
              <a:buClr>
                <a:srgbClr val="0070C0"/>
              </a:buClr>
              <a:buFont typeface="Arial" charset="0"/>
              <a:buChar char="•"/>
            </a:pPr>
            <a:r>
              <a:rPr lang="en-US" sz="2000" dirty="0" smtClean="0">
                <a:latin typeface="Arial" charset="0"/>
                <a:cs typeface="Arial" charset="0"/>
              </a:rPr>
              <a:t>Cost, financial and cash flow analysis of the supply chain</a:t>
            </a:r>
          </a:p>
          <a:p>
            <a:pPr marL="685800" lvl="1">
              <a:buClr>
                <a:srgbClr val="0070C0"/>
              </a:buClr>
              <a:buFont typeface="Arial" charset="0"/>
              <a:buChar char="•"/>
            </a:pPr>
            <a:r>
              <a:rPr lang="fi-FI" sz="2000" smtClean="0">
                <a:latin typeface="Arial" charset="0"/>
                <a:cs typeface="Arial" charset="0"/>
              </a:rPr>
              <a:t>Serviceability, time and lost sales projections</a:t>
            </a:r>
            <a:endParaRPr lang="en-US" sz="2000" dirty="0" smtClean="0">
              <a:latin typeface="Arial" charset="0"/>
              <a:cs typeface="Arial" charset="0"/>
            </a:endParaRPr>
          </a:p>
          <a:p>
            <a:pPr marL="685800" lvl="1">
              <a:buClr>
                <a:srgbClr val="0070C0"/>
              </a:buClr>
              <a:buFont typeface="Arial" charset="0"/>
              <a:buChar char="•"/>
            </a:pPr>
            <a:r>
              <a:rPr lang="en-US" sz="2000" dirty="0" smtClean="0">
                <a:latin typeface="Arial" charset="0"/>
                <a:cs typeface="Arial" charset="0"/>
              </a:rPr>
              <a:t>Asset: inventory, in-transit, investments</a:t>
            </a:r>
          </a:p>
          <a:p>
            <a:pPr marL="685800" lvl="1">
              <a:buClr>
                <a:srgbClr val="0070C0"/>
              </a:buClr>
              <a:buFont typeface="Arial" charset="0"/>
              <a:buChar char="•"/>
            </a:pPr>
            <a:endParaRPr lang="en-US" sz="2000" dirty="0" smtClean="0">
              <a:latin typeface="Arial" charset="0"/>
              <a:cs typeface="Arial" charset="0"/>
            </a:endParaRPr>
          </a:p>
          <a:p>
            <a:pPr marL="285750" indent="-285750">
              <a:buClr>
                <a:srgbClr val="0070C0"/>
              </a:buClr>
              <a:buFont typeface="Arial" charset="0"/>
              <a:buChar char="•"/>
            </a:pPr>
            <a:r>
              <a:rPr lang="en-US" sz="2000" b="1" dirty="0" smtClean="0">
                <a:latin typeface="Arial" charset="0"/>
                <a:cs typeface="Arial" charset="0"/>
              </a:rPr>
              <a:t>Evaluation of advanced trade-offs analysis</a:t>
            </a:r>
          </a:p>
          <a:p>
            <a:pPr marL="685800" lvl="1">
              <a:buClr>
                <a:srgbClr val="0070C0"/>
              </a:buClr>
              <a:buFont typeface="Arial" charset="0"/>
              <a:buChar char="•"/>
            </a:pPr>
            <a:r>
              <a:rPr lang="en-US" sz="2000" dirty="0" smtClean="0">
                <a:latin typeface="Arial" charset="0"/>
                <a:cs typeface="Arial" charset="0"/>
              </a:rPr>
              <a:t>Cost vs. service</a:t>
            </a:r>
          </a:p>
          <a:p>
            <a:pPr marL="685800" lvl="1">
              <a:buClr>
                <a:srgbClr val="0070C0"/>
              </a:buClr>
              <a:buFont typeface="Arial" charset="0"/>
              <a:buChar char="•"/>
            </a:pPr>
            <a:r>
              <a:rPr lang="en-US" sz="2000" dirty="0" smtClean="0">
                <a:latin typeface="Arial" charset="0"/>
                <a:cs typeface="Arial" charset="0"/>
              </a:rPr>
              <a:t>Inventories vs. capacity</a:t>
            </a:r>
          </a:p>
          <a:p>
            <a:pPr marL="685800" lvl="1">
              <a:buClr>
                <a:srgbClr val="0070C0"/>
              </a:buClr>
              <a:buFont typeface="Verdana" pitchFamily="34" charset="0"/>
              <a:buNone/>
            </a:pPr>
            <a:endParaRPr lang="en-US" sz="2000" dirty="0"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14350" y="228600"/>
            <a:ext cx="8324850" cy="1066800"/>
          </a:xfrm>
        </p:spPr>
        <p:txBody>
          <a:bodyPr lIns="84216" tIns="42108" rIns="84216" bIns="42108"/>
          <a:lstStyle/>
          <a:p>
            <a:pPr algn="ctr" fontAlgn="auto">
              <a:spcAft>
                <a:spcPts val="0"/>
              </a:spcAft>
              <a:defRPr/>
            </a:pPr>
            <a:r>
              <a:rPr lang="en-US" sz="3200" dirty="0" smtClean="0">
                <a:solidFill>
                  <a:srgbClr val="0070C0"/>
                </a:solidFill>
                <a:latin typeface="Arial" pitchFamily="34" charset="0"/>
                <a:cs typeface="Arial" pitchFamily="34" charset="0"/>
              </a:rPr>
              <a:t>What Is Lean Supply Chain Management?</a:t>
            </a:r>
          </a:p>
        </p:txBody>
      </p:sp>
      <p:sp>
        <p:nvSpPr>
          <p:cNvPr id="39937" name="Rectangle 3"/>
          <p:cNvSpPr>
            <a:spLocks noGrp="1" noChangeArrowheads="1"/>
          </p:cNvSpPr>
          <p:nvPr>
            <p:ph idx="1"/>
          </p:nvPr>
        </p:nvSpPr>
        <p:spPr>
          <a:xfrm>
            <a:off x="857250" y="1739900"/>
            <a:ext cx="6991350" cy="4464050"/>
          </a:xfrm>
        </p:spPr>
        <p:txBody>
          <a:bodyPr lIns="84216" tIns="42108" rIns="84216" bIns="42108">
            <a:normAutofit lnSpcReduction="10000"/>
          </a:bodyPr>
          <a:lstStyle/>
          <a:p>
            <a:pPr marL="288925" indent="-288925">
              <a:lnSpc>
                <a:spcPct val="90000"/>
              </a:lnSpc>
              <a:spcAft>
                <a:spcPct val="50000"/>
              </a:spcAft>
              <a:buFontTx/>
              <a:buNone/>
            </a:pPr>
            <a:r>
              <a:rPr lang="en-US" dirty="0" smtClean="0"/>
              <a:t>	</a:t>
            </a:r>
          </a:p>
          <a:p>
            <a:pPr marL="1216025" lvl="1" indent="-598488">
              <a:lnSpc>
                <a:spcPct val="90000"/>
              </a:lnSpc>
              <a:buFont typeface="Wingdings" pitchFamily="2" charset="2"/>
              <a:buChar char="u"/>
            </a:pPr>
            <a:r>
              <a:rPr lang="en-US" sz="1800" dirty="0" smtClean="0">
                <a:latin typeface="Arial" charset="0"/>
                <a:cs typeface="Arial" charset="0"/>
              </a:rPr>
              <a:t>Demand management</a:t>
            </a:r>
          </a:p>
          <a:p>
            <a:pPr marL="1216025" lvl="1" indent="-598488">
              <a:lnSpc>
                <a:spcPct val="90000"/>
              </a:lnSpc>
              <a:buFont typeface="Wingdings" pitchFamily="2" charset="2"/>
              <a:buChar char="u"/>
            </a:pPr>
            <a:r>
              <a:rPr lang="en-US" sz="1800" dirty="0" smtClean="0">
                <a:latin typeface="Arial" charset="0"/>
                <a:cs typeface="Arial" charset="0"/>
              </a:rPr>
              <a:t>Sourcing and procurement</a:t>
            </a:r>
          </a:p>
          <a:p>
            <a:pPr marL="1216025" lvl="1" indent="-598488">
              <a:lnSpc>
                <a:spcPct val="90000"/>
              </a:lnSpc>
              <a:buFont typeface="Wingdings" pitchFamily="2" charset="2"/>
              <a:buChar char="u"/>
            </a:pPr>
            <a:r>
              <a:rPr lang="en-US" sz="1800" dirty="0" smtClean="0">
                <a:latin typeface="Arial" charset="0"/>
                <a:cs typeface="Arial" charset="0"/>
              </a:rPr>
              <a:t>Order processing</a:t>
            </a:r>
          </a:p>
          <a:p>
            <a:pPr marL="1216025" lvl="1" indent="-598488">
              <a:lnSpc>
                <a:spcPct val="90000"/>
              </a:lnSpc>
              <a:buFont typeface="Wingdings" pitchFamily="2" charset="2"/>
              <a:buChar char="u"/>
            </a:pPr>
            <a:r>
              <a:rPr lang="en-US" sz="1800" dirty="0" smtClean="0">
                <a:latin typeface="Arial" charset="0"/>
                <a:cs typeface="Arial" charset="0"/>
              </a:rPr>
              <a:t>Production scheduling</a:t>
            </a:r>
          </a:p>
          <a:p>
            <a:pPr marL="1216025" lvl="1" indent="-598488">
              <a:lnSpc>
                <a:spcPct val="90000"/>
              </a:lnSpc>
              <a:buFont typeface="Wingdings" pitchFamily="2" charset="2"/>
              <a:buChar char="u"/>
            </a:pPr>
            <a:r>
              <a:rPr lang="en-US" sz="1800" dirty="0" smtClean="0">
                <a:latin typeface="Arial" charset="0"/>
                <a:cs typeface="Arial" charset="0"/>
              </a:rPr>
              <a:t>Inventory management</a:t>
            </a:r>
          </a:p>
          <a:p>
            <a:pPr marL="1216025" lvl="1" indent="-598488">
              <a:lnSpc>
                <a:spcPct val="90000"/>
              </a:lnSpc>
              <a:buFont typeface="Wingdings" pitchFamily="2" charset="2"/>
              <a:buChar char="u"/>
            </a:pPr>
            <a:r>
              <a:rPr lang="en-US" sz="1800" dirty="0" smtClean="0">
                <a:latin typeface="Arial" charset="0"/>
                <a:cs typeface="Arial" charset="0"/>
              </a:rPr>
              <a:t>Transportation</a:t>
            </a:r>
          </a:p>
          <a:p>
            <a:pPr marL="1216025" lvl="1" indent="-598488">
              <a:lnSpc>
                <a:spcPct val="90000"/>
              </a:lnSpc>
              <a:buFont typeface="Wingdings" pitchFamily="2" charset="2"/>
              <a:buChar char="u"/>
            </a:pPr>
            <a:r>
              <a:rPr lang="en-US" sz="1800" dirty="0" smtClean="0">
                <a:latin typeface="Arial" charset="0"/>
                <a:cs typeface="Arial" charset="0"/>
              </a:rPr>
              <a:t>Warehousing</a:t>
            </a:r>
          </a:p>
          <a:p>
            <a:pPr marL="1216025" lvl="1" indent="-598488">
              <a:lnSpc>
                <a:spcPct val="90000"/>
              </a:lnSpc>
              <a:buFont typeface="Wingdings" pitchFamily="2" charset="2"/>
              <a:buChar char="u"/>
            </a:pPr>
            <a:r>
              <a:rPr lang="en-US" sz="1800" dirty="0" smtClean="0">
                <a:latin typeface="Arial" charset="0"/>
                <a:cs typeface="Arial" charset="0"/>
              </a:rPr>
              <a:t>Customer relationship management</a:t>
            </a:r>
          </a:p>
          <a:p>
            <a:pPr marL="1216025" lvl="1" indent="-598488">
              <a:lnSpc>
                <a:spcPct val="90000"/>
              </a:lnSpc>
              <a:buFont typeface="Wingdings" pitchFamily="2" charset="2"/>
              <a:buChar char="u"/>
            </a:pPr>
            <a:r>
              <a:rPr lang="en-US" sz="1800" dirty="0" smtClean="0">
                <a:latin typeface="Arial" charset="0"/>
                <a:cs typeface="Arial" charset="0"/>
              </a:rPr>
              <a:t>Optimized ERP</a:t>
            </a:r>
          </a:p>
          <a:p>
            <a:pPr marL="1216025" lvl="1" indent="-598488">
              <a:lnSpc>
                <a:spcPct val="90000"/>
              </a:lnSpc>
              <a:buFont typeface="Wingdings" pitchFamily="2" charset="2"/>
              <a:buChar char="u"/>
            </a:pPr>
            <a:r>
              <a:rPr lang="en-US" sz="1800" dirty="0" smtClean="0">
                <a:latin typeface="Arial" charset="0"/>
                <a:cs typeface="Arial" charset="0"/>
              </a:rPr>
              <a:t>Quality</a:t>
            </a:r>
          </a:p>
          <a:p>
            <a:pPr marL="1216025" lvl="1" indent="-598488">
              <a:lnSpc>
                <a:spcPct val="90000"/>
              </a:lnSpc>
              <a:buFont typeface="Wingdings" pitchFamily="2" charset="2"/>
              <a:buChar char="u"/>
            </a:pPr>
            <a:r>
              <a:rPr lang="en-US" sz="1800" dirty="0" smtClean="0">
                <a:latin typeface="Arial" charset="0"/>
                <a:cs typeface="Arial" charset="0"/>
              </a:rPr>
              <a:t>The basics in place</a:t>
            </a:r>
          </a:p>
          <a:p>
            <a:pPr marL="1216025" lvl="1" indent="-598488">
              <a:lnSpc>
                <a:spcPct val="50000"/>
              </a:lnSpc>
              <a:buFontTx/>
              <a:buNone/>
            </a:pPr>
            <a:endParaRPr lang="en-US" sz="2000" dirty="0" smtClean="0"/>
          </a:p>
          <a:p>
            <a:pPr marL="288925" indent="-288925">
              <a:lnSpc>
                <a:spcPct val="90000"/>
              </a:lnSpc>
              <a:spcBef>
                <a:spcPct val="0"/>
              </a:spcBef>
              <a:buFontTx/>
              <a:buNone/>
            </a:pPr>
            <a:r>
              <a:rPr lang="en-US" dirty="0" smtClean="0"/>
              <a:t> </a:t>
            </a:r>
          </a:p>
        </p:txBody>
      </p:sp>
      <p:sp>
        <p:nvSpPr>
          <p:cNvPr id="39940" name="Text Box 4"/>
          <p:cNvSpPr txBox="1">
            <a:spLocks noChangeArrowheads="1"/>
          </p:cNvSpPr>
          <p:nvPr/>
        </p:nvSpPr>
        <p:spPr bwMode="auto">
          <a:xfrm>
            <a:off x="800100" y="1295400"/>
            <a:ext cx="7886700" cy="1584325"/>
          </a:xfrm>
          <a:prstGeom prst="rect">
            <a:avLst/>
          </a:prstGeom>
          <a:noFill/>
          <a:ln w="9525">
            <a:noFill/>
            <a:miter lim="800000"/>
            <a:headEnd/>
            <a:tailEnd/>
          </a:ln>
        </p:spPr>
        <p:txBody>
          <a:bodyPr>
            <a:spAutoFit/>
          </a:bodyPr>
          <a:lstStyle/>
          <a:p>
            <a:pPr>
              <a:lnSpc>
                <a:spcPct val="90000"/>
              </a:lnSpc>
              <a:spcBef>
                <a:spcPct val="20000"/>
              </a:spcBef>
              <a:spcAft>
                <a:spcPct val="50000"/>
              </a:spcAft>
              <a:buSzPct val="90000"/>
              <a:buFont typeface="Wingdings" pitchFamily="2" charset="2"/>
              <a:buNone/>
            </a:pPr>
            <a:r>
              <a:rPr lang="en-US" sz="2000" dirty="0"/>
              <a:t>The process of managing the flow of material and information beginning at the lowest raw material level of the supply chain to the ultimate consumption of the finished product.</a:t>
            </a:r>
          </a:p>
          <a:p>
            <a:pPr>
              <a:spcBef>
                <a:spcPct val="50000"/>
              </a:spcBef>
            </a:pPr>
            <a:endParaRPr lang="en-US" sz="2200" dirty="0"/>
          </a:p>
        </p:txBody>
      </p:sp>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07" name="Text Box 2"/>
          <p:cNvSpPr txBox="1">
            <a:spLocks noChangeArrowheads="1"/>
          </p:cNvSpPr>
          <p:nvPr/>
        </p:nvSpPr>
        <p:spPr bwMode="auto">
          <a:xfrm>
            <a:off x="1420813" y="185738"/>
            <a:ext cx="6488112" cy="585787"/>
          </a:xfrm>
          <a:prstGeom prst="rect">
            <a:avLst/>
          </a:prstGeom>
          <a:noFill/>
          <a:ln w="9525">
            <a:noFill/>
            <a:miter lim="800000"/>
            <a:headEnd/>
            <a:tailEnd/>
          </a:ln>
        </p:spPr>
        <p:txBody>
          <a:bodyPr wrap="none">
            <a:spAutoFit/>
          </a:bodyPr>
          <a:lstStyle/>
          <a:p>
            <a:pPr algn="ctr" eaLnBrk="0" hangingPunct="0"/>
            <a:r>
              <a:rPr lang="en-US" sz="3200" b="1" dirty="0">
                <a:solidFill>
                  <a:srgbClr val="0070C0"/>
                </a:solidFill>
              </a:rPr>
              <a:t>Lean Supply Chain Management</a:t>
            </a:r>
          </a:p>
        </p:txBody>
      </p:sp>
      <p:grpSp>
        <p:nvGrpSpPr>
          <p:cNvPr id="53308" name="Group 3"/>
          <p:cNvGrpSpPr>
            <a:grpSpLocks/>
          </p:cNvGrpSpPr>
          <p:nvPr/>
        </p:nvGrpSpPr>
        <p:grpSpPr bwMode="auto">
          <a:xfrm>
            <a:off x="1428750" y="735013"/>
            <a:ext cx="7318375" cy="5413709"/>
            <a:chOff x="394" y="521"/>
            <a:chExt cx="4995" cy="3562"/>
          </a:xfrm>
        </p:grpSpPr>
        <p:graphicFrame>
          <p:nvGraphicFramePr>
            <p:cNvPr id="53298" name="Object 50"/>
            <p:cNvGraphicFramePr>
              <a:graphicFrameLocks noChangeAspect="1"/>
            </p:cNvGraphicFramePr>
            <p:nvPr/>
          </p:nvGraphicFramePr>
          <p:xfrm>
            <a:off x="491" y="921"/>
            <a:ext cx="556" cy="414"/>
          </p:xfrm>
          <a:graphic>
            <a:graphicData uri="http://schemas.openxmlformats.org/presentationml/2006/ole">
              <p:oleObj spid="_x0000_s53298" name="Clip" r:id="rId3" imgW="4283075" imgH="2530475" progId="">
                <p:embed/>
              </p:oleObj>
            </a:graphicData>
          </a:graphic>
        </p:graphicFrame>
        <p:graphicFrame>
          <p:nvGraphicFramePr>
            <p:cNvPr id="53299" name="Object 51"/>
            <p:cNvGraphicFramePr>
              <a:graphicFrameLocks noChangeAspect="1"/>
            </p:cNvGraphicFramePr>
            <p:nvPr/>
          </p:nvGraphicFramePr>
          <p:xfrm>
            <a:off x="2294" y="1372"/>
            <a:ext cx="993" cy="649"/>
          </p:xfrm>
          <a:graphic>
            <a:graphicData uri="http://schemas.openxmlformats.org/presentationml/2006/ole">
              <p:oleObj spid="_x0000_s53299" name="Clip" r:id="rId4" imgW="5807075" imgH="3009900" progId="">
                <p:embed/>
              </p:oleObj>
            </a:graphicData>
          </a:graphic>
        </p:graphicFrame>
        <p:pic>
          <p:nvPicPr>
            <p:cNvPr id="53311" name="Picture 6"/>
            <p:cNvPicPr>
              <a:picLocks noChangeAspect="1" noChangeArrowheads="1"/>
            </p:cNvPicPr>
            <p:nvPr/>
          </p:nvPicPr>
          <p:blipFill>
            <a:blip r:embed="rId5" cstate="print"/>
            <a:srcRect/>
            <a:stretch>
              <a:fillRect/>
            </a:stretch>
          </p:blipFill>
          <p:spPr bwMode="auto">
            <a:xfrm>
              <a:off x="4688" y="1822"/>
              <a:ext cx="585" cy="355"/>
            </a:xfrm>
            <a:prstGeom prst="rect">
              <a:avLst/>
            </a:prstGeom>
            <a:solidFill>
              <a:schemeClr val="bg1"/>
            </a:solidFill>
            <a:ln w="28575">
              <a:noFill/>
              <a:miter lim="800000"/>
              <a:headEnd/>
              <a:tailEnd/>
            </a:ln>
          </p:spPr>
        </p:pic>
        <p:pic>
          <p:nvPicPr>
            <p:cNvPr id="53312" name="Picture 7"/>
            <p:cNvPicPr>
              <a:picLocks noChangeAspect="1" noChangeArrowheads="1"/>
            </p:cNvPicPr>
            <p:nvPr/>
          </p:nvPicPr>
          <p:blipFill>
            <a:blip r:embed="rId6" cstate="print"/>
            <a:srcRect/>
            <a:stretch>
              <a:fillRect/>
            </a:stretch>
          </p:blipFill>
          <p:spPr bwMode="auto">
            <a:xfrm>
              <a:off x="394" y="1722"/>
              <a:ext cx="709" cy="719"/>
            </a:xfrm>
            <a:prstGeom prst="rect">
              <a:avLst/>
            </a:prstGeom>
            <a:solidFill>
              <a:schemeClr val="bg1"/>
            </a:solidFill>
            <a:ln w="28575">
              <a:noFill/>
              <a:miter lim="800000"/>
              <a:headEnd/>
              <a:tailEnd/>
            </a:ln>
          </p:spPr>
        </p:pic>
        <p:sp>
          <p:nvSpPr>
            <p:cNvPr id="53313" name="Text Box 8"/>
            <p:cNvSpPr txBox="1">
              <a:spLocks noChangeArrowheads="1"/>
            </p:cNvSpPr>
            <p:nvPr/>
          </p:nvSpPr>
          <p:spPr bwMode="auto">
            <a:xfrm>
              <a:off x="464" y="1372"/>
              <a:ext cx="556" cy="341"/>
            </a:xfrm>
            <a:prstGeom prst="rect">
              <a:avLst/>
            </a:prstGeom>
            <a:noFill/>
            <a:ln w="0">
              <a:noFill/>
              <a:miter lim="800000"/>
              <a:headEnd/>
              <a:tailEnd/>
            </a:ln>
          </p:spPr>
          <p:txBody>
            <a:bodyPr wrap="none">
              <a:spAutoFit/>
            </a:bodyPr>
            <a:lstStyle/>
            <a:p>
              <a:pPr algn="ctr" eaLnBrk="0" hangingPunct="0"/>
              <a:r>
                <a:rPr lang="en-US" sz="1400" dirty="0"/>
                <a:t>Raw</a:t>
              </a:r>
            </a:p>
            <a:p>
              <a:pPr algn="ctr" eaLnBrk="0" hangingPunct="0"/>
              <a:r>
                <a:rPr lang="en-US" sz="1400" dirty="0"/>
                <a:t>Material</a:t>
              </a:r>
            </a:p>
          </p:txBody>
        </p:sp>
        <p:graphicFrame>
          <p:nvGraphicFramePr>
            <p:cNvPr id="53300" name="Object 52"/>
            <p:cNvGraphicFramePr>
              <a:graphicFrameLocks noChangeAspect="1"/>
            </p:cNvGraphicFramePr>
            <p:nvPr/>
          </p:nvGraphicFramePr>
          <p:xfrm>
            <a:off x="1395" y="971"/>
            <a:ext cx="708" cy="533"/>
          </p:xfrm>
          <a:graphic>
            <a:graphicData uri="http://schemas.openxmlformats.org/presentationml/2006/ole">
              <p:oleObj spid="_x0000_s53300" name="Clip" r:id="rId7" imgW="5905500" imgH="3697288" progId="">
                <p:embed/>
              </p:oleObj>
            </a:graphicData>
          </a:graphic>
        </p:graphicFrame>
        <p:sp>
          <p:nvSpPr>
            <p:cNvPr id="53314" name="Text Box 10"/>
            <p:cNvSpPr txBox="1">
              <a:spLocks noChangeArrowheads="1"/>
            </p:cNvSpPr>
            <p:nvPr/>
          </p:nvSpPr>
          <p:spPr bwMode="auto">
            <a:xfrm>
              <a:off x="1201" y="1472"/>
              <a:ext cx="1108" cy="340"/>
            </a:xfrm>
            <a:prstGeom prst="rect">
              <a:avLst/>
            </a:prstGeom>
            <a:noFill/>
            <a:ln w="28575">
              <a:noFill/>
              <a:miter lim="800000"/>
              <a:headEnd/>
              <a:tailEnd/>
            </a:ln>
          </p:spPr>
          <p:txBody>
            <a:bodyPr wrap="none">
              <a:spAutoFit/>
            </a:bodyPr>
            <a:lstStyle/>
            <a:p>
              <a:pPr algn="ctr" eaLnBrk="0" hangingPunct="0"/>
              <a:r>
                <a:rPr lang="en-US" sz="1400" dirty="0"/>
                <a:t>2nd Tier Suppliers</a:t>
              </a:r>
            </a:p>
            <a:p>
              <a:pPr algn="ctr" eaLnBrk="0" hangingPunct="0"/>
              <a:r>
                <a:rPr lang="en-US" sz="1400" dirty="0"/>
                <a:t>3rd Tier Suppliers</a:t>
              </a:r>
            </a:p>
          </p:txBody>
        </p:sp>
        <p:pic>
          <p:nvPicPr>
            <p:cNvPr id="53315" name="Picture 11"/>
            <p:cNvPicPr>
              <a:picLocks noChangeAspect="1" noChangeArrowheads="1"/>
            </p:cNvPicPr>
            <p:nvPr/>
          </p:nvPicPr>
          <p:blipFill>
            <a:blip r:embed="rId8" cstate="print"/>
            <a:srcRect/>
            <a:stretch>
              <a:fillRect/>
            </a:stretch>
          </p:blipFill>
          <p:spPr bwMode="auto">
            <a:xfrm>
              <a:off x="824" y="2824"/>
              <a:ext cx="708" cy="344"/>
            </a:xfrm>
            <a:prstGeom prst="rect">
              <a:avLst/>
            </a:prstGeom>
            <a:solidFill>
              <a:schemeClr val="bg1"/>
            </a:solidFill>
            <a:ln w="28575">
              <a:noFill/>
              <a:miter lim="800000"/>
              <a:headEnd/>
              <a:tailEnd/>
            </a:ln>
          </p:spPr>
        </p:pic>
        <p:sp>
          <p:nvSpPr>
            <p:cNvPr id="53316" name="Text Box 12"/>
            <p:cNvSpPr txBox="1">
              <a:spLocks noChangeArrowheads="1"/>
            </p:cNvSpPr>
            <p:nvPr/>
          </p:nvSpPr>
          <p:spPr bwMode="auto">
            <a:xfrm>
              <a:off x="769" y="3191"/>
              <a:ext cx="905" cy="200"/>
            </a:xfrm>
            <a:prstGeom prst="rect">
              <a:avLst/>
            </a:prstGeom>
            <a:noFill/>
            <a:ln w="28575">
              <a:noFill/>
              <a:miter lim="800000"/>
              <a:headEnd/>
              <a:tailEnd/>
            </a:ln>
          </p:spPr>
          <p:txBody>
            <a:bodyPr wrap="none">
              <a:spAutoFit/>
            </a:bodyPr>
            <a:lstStyle/>
            <a:p>
              <a:pPr eaLnBrk="0" hangingPunct="0"/>
              <a:r>
                <a:rPr lang="en-US" sz="1400" dirty="0"/>
                <a:t>Transportation</a:t>
              </a:r>
            </a:p>
          </p:txBody>
        </p:sp>
        <p:sp>
          <p:nvSpPr>
            <p:cNvPr id="53317" name="Text Box 13"/>
            <p:cNvSpPr txBox="1">
              <a:spLocks noChangeArrowheads="1"/>
            </p:cNvSpPr>
            <p:nvPr/>
          </p:nvSpPr>
          <p:spPr bwMode="auto">
            <a:xfrm>
              <a:off x="1484" y="2496"/>
              <a:ext cx="981" cy="201"/>
            </a:xfrm>
            <a:prstGeom prst="rect">
              <a:avLst/>
            </a:prstGeom>
            <a:noFill/>
            <a:ln w="28575">
              <a:noFill/>
              <a:miter lim="800000"/>
              <a:headEnd/>
              <a:tailEnd/>
            </a:ln>
          </p:spPr>
          <p:txBody>
            <a:bodyPr wrap="none">
              <a:spAutoFit/>
            </a:bodyPr>
            <a:lstStyle/>
            <a:p>
              <a:pPr eaLnBrk="0" hangingPunct="0"/>
              <a:r>
                <a:rPr lang="en-US" sz="1400" dirty="0"/>
                <a:t>Direct Suppliers</a:t>
              </a:r>
            </a:p>
          </p:txBody>
        </p:sp>
        <p:graphicFrame>
          <p:nvGraphicFramePr>
            <p:cNvPr id="53301" name="Object 53"/>
            <p:cNvGraphicFramePr>
              <a:graphicFrameLocks noChangeAspect="1"/>
            </p:cNvGraphicFramePr>
            <p:nvPr/>
          </p:nvGraphicFramePr>
          <p:xfrm>
            <a:off x="1536" y="1973"/>
            <a:ext cx="675" cy="532"/>
          </p:xfrm>
          <a:graphic>
            <a:graphicData uri="http://schemas.openxmlformats.org/presentationml/2006/ole">
              <p:oleObj spid="_x0000_s53301" name="Clip" r:id="rId9" imgW="7868880" imgH="4911480" progId="">
                <p:embed/>
              </p:oleObj>
            </a:graphicData>
          </a:graphic>
        </p:graphicFrame>
        <p:sp>
          <p:nvSpPr>
            <p:cNvPr id="53318" name="Text Box 15"/>
            <p:cNvSpPr txBox="1">
              <a:spLocks noChangeArrowheads="1"/>
            </p:cNvSpPr>
            <p:nvPr/>
          </p:nvSpPr>
          <p:spPr bwMode="auto">
            <a:xfrm>
              <a:off x="2478" y="2022"/>
              <a:ext cx="772" cy="201"/>
            </a:xfrm>
            <a:prstGeom prst="rect">
              <a:avLst/>
            </a:prstGeom>
            <a:noFill/>
            <a:ln w="28575">
              <a:noFill/>
              <a:miter lim="800000"/>
              <a:headEnd/>
              <a:tailEnd/>
            </a:ln>
          </p:spPr>
          <p:txBody>
            <a:bodyPr wrap="none">
              <a:spAutoFit/>
            </a:bodyPr>
            <a:lstStyle/>
            <a:p>
              <a:pPr eaLnBrk="0" hangingPunct="0"/>
              <a:r>
                <a:rPr lang="en-US" sz="1400" dirty="0"/>
                <a:t>Single Plant</a:t>
              </a:r>
            </a:p>
          </p:txBody>
        </p:sp>
        <p:graphicFrame>
          <p:nvGraphicFramePr>
            <p:cNvPr id="53302" name="Object 54"/>
            <p:cNvGraphicFramePr>
              <a:graphicFrameLocks noChangeAspect="1"/>
            </p:cNvGraphicFramePr>
            <p:nvPr/>
          </p:nvGraphicFramePr>
          <p:xfrm>
            <a:off x="3368" y="971"/>
            <a:ext cx="709" cy="533"/>
          </p:xfrm>
          <a:graphic>
            <a:graphicData uri="http://schemas.openxmlformats.org/presentationml/2006/ole">
              <p:oleObj spid="_x0000_s53302" name="Clip" r:id="rId10" imgW="7868880" imgH="4911480" progId="">
                <p:embed/>
              </p:oleObj>
            </a:graphicData>
          </a:graphic>
        </p:graphicFrame>
        <p:sp>
          <p:nvSpPr>
            <p:cNvPr id="53319" name="Text Box 17"/>
            <p:cNvSpPr txBox="1">
              <a:spLocks noChangeArrowheads="1"/>
            </p:cNvSpPr>
            <p:nvPr/>
          </p:nvSpPr>
          <p:spPr bwMode="auto">
            <a:xfrm>
              <a:off x="3263" y="1472"/>
              <a:ext cx="920" cy="340"/>
            </a:xfrm>
            <a:prstGeom prst="rect">
              <a:avLst/>
            </a:prstGeom>
            <a:noFill/>
            <a:ln w="28575">
              <a:noFill/>
              <a:miter lim="800000"/>
              <a:headEnd/>
              <a:tailEnd/>
            </a:ln>
          </p:spPr>
          <p:txBody>
            <a:bodyPr wrap="none">
              <a:spAutoFit/>
            </a:bodyPr>
            <a:lstStyle/>
            <a:p>
              <a:pPr algn="ctr" eaLnBrk="0" hangingPunct="0"/>
              <a:r>
                <a:rPr lang="en-US" sz="1400" dirty="0"/>
                <a:t>Multiple Plants</a:t>
              </a:r>
            </a:p>
            <a:p>
              <a:pPr algn="ctr" eaLnBrk="0" hangingPunct="0"/>
              <a:r>
                <a:rPr lang="en-US" sz="1400" dirty="0"/>
                <a:t>&amp; Warehouses</a:t>
              </a:r>
            </a:p>
          </p:txBody>
        </p:sp>
        <p:graphicFrame>
          <p:nvGraphicFramePr>
            <p:cNvPr id="53303" name="Object 55"/>
            <p:cNvGraphicFramePr>
              <a:graphicFrameLocks noChangeAspect="1"/>
            </p:cNvGraphicFramePr>
            <p:nvPr/>
          </p:nvGraphicFramePr>
          <p:xfrm>
            <a:off x="3937" y="521"/>
            <a:ext cx="794" cy="302"/>
          </p:xfrm>
          <a:graphic>
            <a:graphicData uri="http://schemas.openxmlformats.org/presentationml/2006/ole">
              <p:oleObj spid="_x0000_s53303" name="Clip" r:id="rId11" imgW="47315880" imgH="14963040" progId="">
                <p:embed/>
              </p:oleObj>
            </a:graphicData>
          </a:graphic>
        </p:graphicFrame>
        <p:sp>
          <p:nvSpPr>
            <p:cNvPr id="53320" name="Text Box 19"/>
            <p:cNvSpPr txBox="1">
              <a:spLocks noChangeArrowheads="1"/>
            </p:cNvSpPr>
            <p:nvPr/>
          </p:nvSpPr>
          <p:spPr bwMode="auto">
            <a:xfrm>
              <a:off x="3933" y="771"/>
              <a:ext cx="805" cy="340"/>
            </a:xfrm>
            <a:prstGeom prst="rect">
              <a:avLst/>
            </a:prstGeom>
            <a:noFill/>
            <a:ln w="28575">
              <a:noFill/>
              <a:miter lim="800000"/>
              <a:headEnd/>
              <a:tailEnd/>
            </a:ln>
          </p:spPr>
          <p:txBody>
            <a:bodyPr wrap="none">
              <a:spAutoFit/>
            </a:bodyPr>
            <a:lstStyle/>
            <a:p>
              <a:pPr algn="ctr" eaLnBrk="0" hangingPunct="0"/>
              <a:r>
                <a:rPr lang="en-US" sz="1400" dirty="0"/>
                <a:t>Customer</a:t>
              </a:r>
            </a:p>
            <a:p>
              <a:pPr algn="ctr" eaLnBrk="0" hangingPunct="0"/>
              <a:r>
                <a:rPr lang="en-US" sz="1400" dirty="0"/>
                <a:t>Warehouses</a:t>
              </a:r>
            </a:p>
          </p:txBody>
        </p:sp>
        <p:pic>
          <p:nvPicPr>
            <p:cNvPr id="53321" name="Picture 20"/>
            <p:cNvPicPr>
              <a:picLocks noChangeAspect="1" noChangeArrowheads="1"/>
            </p:cNvPicPr>
            <p:nvPr/>
          </p:nvPicPr>
          <p:blipFill>
            <a:blip r:embed="rId12" cstate="print"/>
            <a:srcRect/>
            <a:stretch>
              <a:fillRect/>
            </a:stretch>
          </p:blipFill>
          <p:spPr bwMode="auto">
            <a:xfrm>
              <a:off x="4688" y="971"/>
              <a:ext cx="584" cy="486"/>
            </a:xfrm>
            <a:prstGeom prst="rect">
              <a:avLst/>
            </a:prstGeom>
            <a:solidFill>
              <a:schemeClr val="bg1"/>
            </a:solidFill>
            <a:ln w="28575">
              <a:noFill/>
              <a:miter lim="800000"/>
              <a:headEnd/>
              <a:tailEnd/>
            </a:ln>
          </p:spPr>
        </p:pic>
        <p:sp>
          <p:nvSpPr>
            <p:cNvPr id="53322" name="Text Box 21"/>
            <p:cNvSpPr txBox="1">
              <a:spLocks noChangeArrowheads="1"/>
            </p:cNvSpPr>
            <p:nvPr/>
          </p:nvSpPr>
          <p:spPr bwMode="auto">
            <a:xfrm>
              <a:off x="4705" y="1472"/>
              <a:ext cx="684" cy="200"/>
            </a:xfrm>
            <a:prstGeom prst="rect">
              <a:avLst/>
            </a:prstGeom>
            <a:noFill/>
            <a:ln w="28575">
              <a:noFill/>
              <a:miter lim="800000"/>
              <a:headEnd/>
              <a:tailEnd/>
            </a:ln>
          </p:spPr>
          <p:txBody>
            <a:bodyPr wrap="none">
              <a:spAutoFit/>
            </a:bodyPr>
            <a:lstStyle/>
            <a:p>
              <a:pPr eaLnBrk="0" hangingPunct="0"/>
              <a:r>
                <a:rPr lang="en-US" sz="1400" dirty="0"/>
                <a:t>Consumer</a:t>
              </a:r>
            </a:p>
          </p:txBody>
        </p:sp>
        <p:graphicFrame>
          <p:nvGraphicFramePr>
            <p:cNvPr id="53304" name="Object 56"/>
            <p:cNvGraphicFramePr>
              <a:graphicFrameLocks noChangeAspect="1"/>
            </p:cNvGraphicFramePr>
            <p:nvPr/>
          </p:nvGraphicFramePr>
          <p:xfrm>
            <a:off x="4605" y="2373"/>
            <a:ext cx="668" cy="443"/>
          </p:xfrm>
          <a:graphic>
            <a:graphicData uri="http://schemas.openxmlformats.org/presentationml/2006/ole">
              <p:oleObj spid="_x0000_s53304" name="Clip" r:id="rId13" imgW="56494440" imgH="22704840" progId="">
                <p:embed/>
              </p:oleObj>
            </a:graphicData>
          </a:graphic>
        </p:graphicFrame>
        <p:sp>
          <p:nvSpPr>
            <p:cNvPr id="53323" name="Text Box 23"/>
            <p:cNvSpPr txBox="1">
              <a:spLocks noChangeArrowheads="1"/>
            </p:cNvSpPr>
            <p:nvPr/>
          </p:nvSpPr>
          <p:spPr bwMode="auto">
            <a:xfrm>
              <a:off x="4756" y="2832"/>
              <a:ext cx="436" cy="200"/>
            </a:xfrm>
            <a:prstGeom prst="rect">
              <a:avLst/>
            </a:prstGeom>
            <a:noFill/>
            <a:ln w="28575">
              <a:noFill/>
              <a:miter lim="800000"/>
              <a:headEnd/>
              <a:tailEnd/>
            </a:ln>
          </p:spPr>
          <p:txBody>
            <a:bodyPr wrap="none">
              <a:spAutoFit/>
            </a:bodyPr>
            <a:lstStyle/>
            <a:p>
              <a:pPr eaLnBrk="0" hangingPunct="0"/>
              <a:r>
                <a:rPr lang="en-US" sz="1400" dirty="0"/>
                <a:t>Retail</a:t>
              </a:r>
            </a:p>
          </p:txBody>
        </p:sp>
        <p:pic>
          <p:nvPicPr>
            <p:cNvPr id="53324" name="Picture 24"/>
            <p:cNvPicPr>
              <a:picLocks noChangeAspect="1" noChangeArrowheads="1"/>
            </p:cNvPicPr>
            <p:nvPr/>
          </p:nvPicPr>
          <p:blipFill>
            <a:blip r:embed="rId8" cstate="print"/>
            <a:srcRect/>
            <a:stretch>
              <a:fillRect/>
            </a:stretch>
          </p:blipFill>
          <p:spPr bwMode="auto">
            <a:xfrm>
              <a:off x="3867" y="2874"/>
              <a:ext cx="709" cy="344"/>
            </a:xfrm>
            <a:prstGeom prst="rect">
              <a:avLst/>
            </a:prstGeom>
            <a:solidFill>
              <a:schemeClr val="bg1"/>
            </a:solidFill>
            <a:ln w="28575">
              <a:noFill/>
              <a:miter lim="800000"/>
              <a:headEnd/>
              <a:tailEnd/>
            </a:ln>
          </p:spPr>
        </p:pic>
        <p:sp>
          <p:nvSpPr>
            <p:cNvPr id="53325" name="Text Box 25"/>
            <p:cNvSpPr txBox="1">
              <a:spLocks noChangeArrowheads="1"/>
            </p:cNvSpPr>
            <p:nvPr/>
          </p:nvSpPr>
          <p:spPr bwMode="auto">
            <a:xfrm>
              <a:off x="3823" y="3191"/>
              <a:ext cx="905" cy="200"/>
            </a:xfrm>
            <a:prstGeom prst="rect">
              <a:avLst/>
            </a:prstGeom>
            <a:noFill/>
            <a:ln w="28575">
              <a:noFill/>
              <a:miter lim="800000"/>
              <a:headEnd/>
              <a:tailEnd/>
            </a:ln>
          </p:spPr>
          <p:txBody>
            <a:bodyPr wrap="none">
              <a:spAutoFit/>
            </a:bodyPr>
            <a:lstStyle/>
            <a:p>
              <a:pPr eaLnBrk="0" hangingPunct="0"/>
              <a:r>
                <a:rPr lang="en-US" sz="1400" dirty="0"/>
                <a:t>Transportation</a:t>
              </a:r>
            </a:p>
          </p:txBody>
        </p:sp>
        <p:graphicFrame>
          <p:nvGraphicFramePr>
            <p:cNvPr id="53305" name="Object 57"/>
            <p:cNvGraphicFramePr>
              <a:graphicFrameLocks noChangeAspect="1"/>
            </p:cNvGraphicFramePr>
            <p:nvPr/>
          </p:nvGraphicFramePr>
          <p:xfrm>
            <a:off x="3438" y="2123"/>
            <a:ext cx="792" cy="301"/>
          </p:xfrm>
          <a:graphic>
            <a:graphicData uri="http://schemas.openxmlformats.org/presentationml/2006/ole">
              <p:oleObj spid="_x0000_s53305" name="Clip" r:id="rId14" imgW="5910263" imgH="1873250" progId="">
                <p:embed/>
              </p:oleObj>
            </a:graphicData>
          </a:graphic>
        </p:graphicFrame>
        <p:sp>
          <p:nvSpPr>
            <p:cNvPr id="53326" name="Text Box 27"/>
            <p:cNvSpPr txBox="1">
              <a:spLocks noChangeArrowheads="1"/>
            </p:cNvSpPr>
            <p:nvPr/>
          </p:nvSpPr>
          <p:spPr bwMode="auto">
            <a:xfrm>
              <a:off x="3541" y="2373"/>
              <a:ext cx="731" cy="201"/>
            </a:xfrm>
            <a:prstGeom prst="rect">
              <a:avLst/>
            </a:prstGeom>
            <a:noFill/>
            <a:ln w="28575">
              <a:noFill/>
              <a:miter lim="800000"/>
              <a:headEnd/>
              <a:tailEnd/>
            </a:ln>
          </p:spPr>
          <p:txBody>
            <a:bodyPr wrap="none">
              <a:spAutoFit/>
            </a:bodyPr>
            <a:lstStyle/>
            <a:p>
              <a:pPr eaLnBrk="0" hangingPunct="0"/>
              <a:r>
                <a:rPr lang="en-US" sz="1400" dirty="0"/>
                <a:t>Distribution</a:t>
              </a:r>
            </a:p>
          </p:txBody>
        </p:sp>
        <p:sp>
          <p:nvSpPr>
            <p:cNvPr id="53327" name="AutoShape 28"/>
            <p:cNvSpPr>
              <a:spLocks noChangeArrowheads="1"/>
            </p:cNvSpPr>
            <p:nvPr/>
          </p:nvSpPr>
          <p:spPr bwMode="auto">
            <a:xfrm>
              <a:off x="2536" y="2337"/>
              <a:ext cx="502" cy="402"/>
            </a:xfrm>
            <a:prstGeom prst="leftRightArrow">
              <a:avLst>
                <a:gd name="adj1" fmla="val 50000"/>
                <a:gd name="adj2" fmla="val 26444"/>
              </a:avLst>
            </a:prstGeom>
            <a:solidFill>
              <a:schemeClr val="bg1"/>
            </a:solidFill>
            <a:ln w="28575">
              <a:solidFill>
                <a:schemeClr val="tx1"/>
              </a:solidFill>
              <a:miter lim="800000"/>
              <a:headEnd/>
              <a:tailEnd/>
            </a:ln>
          </p:spPr>
          <p:txBody>
            <a:bodyPr wrap="none">
              <a:spAutoFit/>
            </a:bodyPr>
            <a:lstStyle/>
            <a:p>
              <a:pPr algn="ctr" eaLnBrk="0" hangingPunct="0"/>
              <a:r>
                <a:rPr lang="en-US" sz="1400" b="1" dirty="0"/>
                <a:t>MES</a:t>
              </a:r>
            </a:p>
          </p:txBody>
        </p:sp>
        <p:sp>
          <p:nvSpPr>
            <p:cNvPr id="53328" name="AutoShape 29"/>
            <p:cNvSpPr>
              <a:spLocks noChangeArrowheads="1"/>
            </p:cNvSpPr>
            <p:nvPr/>
          </p:nvSpPr>
          <p:spPr bwMode="auto">
            <a:xfrm>
              <a:off x="2521" y="2697"/>
              <a:ext cx="540" cy="402"/>
            </a:xfrm>
            <a:prstGeom prst="leftRightArrow">
              <a:avLst>
                <a:gd name="adj1" fmla="val 50000"/>
                <a:gd name="adj2" fmla="val 30000"/>
              </a:avLst>
            </a:prstGeom>
            <a:solidFill>
              <a:schemeClr val="bg1"/>
            </a:solidFill>
            <a:ln w="28575">
              <a:solidFill>
                <a:schemeClr val="tx1"/>
              </a:solidFill>
              <a:miter lim="800000"/>
              <a:headEnd/>
              <a:tailEnd/>
            </a:ln>
          </p:spPr>
          <p:txBody>
            <a:bodyPr>
              <a:spAutoFit/>
            </a:bodyPr>
            <a:lstStyle/>
            <a:p>
              <a:pPr algn="ctr" eaLnBrk="0" hangingPunct="0"/>
              <a:r>
                <a:rPr lang="en-US" sz="1400" b="1" dirty="0"/>
                <a:t> APS </a:t>
              </a:r>
            </a:p>
          </p:txBody>
        </p:sp>
        <p:sp>
          <p:nvSpPr>
            <p:cNvPr id="53329" name="AutoShape 30"/>
            <p:cNvSpPr>
              <a:spLocks noChangeArrowheads="1"/>
            </p:cNvSpPr>
            <p:nvPr/>
          </p:nvSpPr>
          <p:spPr bwMode="auto">
            <a:xfrm>
              <a:off x="2103" y="3031"/>
              <a:ext cx="1335" cy="360"/>
            </a:xfrm>
            <a:prstGeom prst="leftRightArrow">
              <a:avLst>
                <a:gd name="adj1" fmla="val 50000"/>
                <a:gd name="adj2" fmla="val 74167"/>
              </a:avLst>
            </a:prstGeom>
            <a:solidFill>
              <a:schemeClr val="bg1"/>
            </a:solidFill>
            <a:ln w="28575">
              <a:solidFill>
                <a:schemeClr val="tx1"/>
              </a:solidFill>
              <a:miter lim="800000"/>
              <a:headEnd/>
              <a:tailEnd/>
            </a:ln>
          </p:spPr>
          <p:txBody>
            <a:bodyPr>
              <a:spAutoFit/>
            </a:bodyPr>
            <a:lstStyle/>
            <a:p>
              <a:pPr algn="ctr" eaLnBrk="0" hangingPunct="0"/>
              <a:r>
                <a:rPr lang="en-US" sz="1400" b="1" dirty="0"/>
                <a:t>MRP II</a:t>
              </a:r>
            </a:p>
          </p:txBody>
        </p:sp>
        <p:sp>
          <p:nvSpPr>
            <p:cNvPr id="53330" name="AutoShape 31"/>
            <p:cNvSpPr>
              <a:spLocks noChangeArrowheads="1"/>
            </p:cNvSpPr>
            <p:nvPr/>
          </p:nvSpPr>
          <p:spPr bwMode="auto">
            <a:xfrm>
              <a:off x="1603" y="3391"/>
              <a:ext cx="2334" cy="359"/>
            </a:xfrm>
            <a:prstGeom prst="leftRightArrow">
              <a:avLst>
                <a:gd name="adj1" fmla="val 50000"/>
                <a:gd name="adj2" fmla="val 130028"/>
              </a:avLst>
            </a:prstGeom>
            <a:solidFill>
              <a:schemeClr val="bg1"/>
            </a:solidFill>
            <a:ln w="28575">
              <a:solidFill>
                <a:schemeClr val="tx1"/>
              </a:solidFill>
              <a:miter lim="800000"/>
              <a:headEnd/>
              <a:tailEnd/>
            </a:ln>
          </p:spPr>
          <p:txBody>
            <a:bodyPr>
              <a:spAutoFit/>
            </a:bodyPr>
            <a:lstStyle/>
            <a:p>
              <a:pPr algn="ctr" eaLnBrk="0" hangingPunct="0"/>
              <a:r>
                <a:rPr lang="en-US" sz="1400" b="1" dirty="0"/>
                <a:t>ERP</a:t>
              </a:r>
            </a:p>
          </p:txBody>
        </p:sp>
        <p:sp>
          <p:nvSpPr>
            <p:cNvPr id="53331" name="AutoShape 32"/>
            <p:cNvSpPr>
              <a:spLocks noChangeArrowheads="1"/>
            </p:cNvSpPr>
            <p:nvPr/>
          </p:nvSpPr>
          <p:spPr bwMode="auto">
            <a:xfrm>
              <a:off x="831" y="3681"/>
              <a:ext cx="3955" cy="402"/>
            </a:xfrm>
            <a:prstGeom prst="leftRightArrow">
              <a:avLst>
                <a:gd name="adj1" fmla="val 50000"/>
                <a:gd name="adj2" fmla="val 219722"/>
              </a:avLst>
            </a:prstGeom>
            <a:solidFill>
              <a:schemeClr val="bg1"/>
            </a:solidFill>
            <a:ln w="28575">
              <a:solidFill>
                <a:schemeClr val="tx1"/>
              </a:solidFill>
              <a:miter lim="800000"/>
              <a:headEnd/>
              <a:tailEnd/>
            </a:ln>
          </p:spPr>
          <p:txBody>
            <a:bodyPr>
              <a:spAutoFit/>
            </a:bodyPr>
            <a:lstStyle/>
            <a:p>
              <a:pPr algn="ctr" eaLnBrk="0" hangingPunct="0"/>
              <a:r>
                <a:rPr lang="en-US" sz="1400" b="1" dirty="0"/>
                <a:t>SUPPLY CHAIN MANAGEMENT (SCM)</a:t>
              </a:r>
            </a:p>
          </p:txBody>
        </p:sp>
      </p:grpSp>
      <p:sp>
        <p:nvSpPr>
          <p:cNvPr id="34" name="Footer Placeholder 33"/>
          <p:cNvSpPr>
            <a:spLocks noGrp="1"/>
          </p:cNvSpPr>
          <p:nvPr>
            <p:ph type="ftr" sz="quarter" idx="11"/>
          </p:nvPr>
        </p:nvSpPr>
        <p:spPr/>
        <p:txBody>
          <a:bodyPr/>
          <a:lstStyle/>
          <a:p>
            <a:r>
              <a:rPr lang="en-US" smtClean="0"/>
              <a:t>Marino Associates, LLC 2020</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028700"/>
          </a:xfrm>
        </p:spPr>
        <p:txBody>
          <a:bodyPr>
            <a:normAutofit fontScale="90000"/>
          </a:bodyPr>
          <a:lstStyle/>
          <a:p>
            <a:pPr algn="ctr" fontAlgn="auto">
              <a:spcAft>
                <a:spcPts val="0"/>
              </a:spcAft>
              <a:defRPr/>
            </a:pPr>
            <a:r>
              <a:rPr lang="en-US" sz="3200" dirty="0" smtClean="0">
                <a:solidFill>
                  <a:srgbClr val="0070C0"/>
                </a:solidFill>
                <a:latin typeface="Arial" pitchFamily="34" charset="0"/>
                <a:cs typeface="Arial" pitchFamily="34" charset="0"/>
              </a:rPr>
              <a:t>Supply Chain Management Needs to be Company Specific</a:t>
            </a:r>
          </a:p>
        </p:txBody>
      </p:sp>
      <p:sp>
        <p:nvSpPr>
          <p:cNvPr id="54273" name="Rectangle 3"/>
          <p:cNvSpPr>
            <a:spLocks noGrp="1" noChangeArrowheads="1"/>
          </p:cNvSpPr>
          <p:nvPr>
            <p:ph idx="1"/>
          </p:nvPr>
        </p:nvSpPr>
        <p:spPr>
          <a:xfrm>
            <a:off x="457200" y="1527175"/>
            <a:ext cx="7761288" cy="4829175"/>
          </a:xfrm>
        </p:spPr>
        <p:txBody>
          <a:bodyPr/>
          <a:lstStyle/>
          <a:p>
            <a:pPr>
              <a:lnSpc>
                <a:spcPct val="80000"/>
              </a:lnSpc>
            </a:pPr>
            <a:r>
              <a:rPr lang="en-US" sz="2400" dirty="0" smtClean="0">
                <a:latin typeface="Arial" charset="0"/>
                <a:cs typeface="Arial" charset="0"/>
              </a:rPr>
              <a:t>Companies need to develop their own supply chain processes, measurements and controls. </a:t>
            </a:r>
          </a:p>
          <a:p>
            <a:pPr>
              <a:lnSpc>
                <a:spcPct val="80000"/>
              </a:lnSpc>
            </a:pPr>
            <a:endParaRPr lang="en-US" sz="2400" dirty="0" smtClean="0">
              <a:solidFill>
                <a:srgbClr val="0033CC"/>
              </a:solidFill>
            </a:endParaRPr>
          </a:p>
          <a:p>
            <a:pPr lvl="4">
              <a:lnSpc>
                <a:spcPct val="80000"/>
              </a:lnSpc>
            </a:pPr>
            <a:r>
              <a:rPr lang="en-US" dirty="0" smtClean="0">
                <a:latin typeface="Arial" charset="0"/>
                <a:cs typeface="Arial" charset="0"/>
              </a:rPr>
              <a:t> Tools</a:t>
            </a:r>
          </a:p>
          <a:p>
            <a:pPr lvl="4">
              <a:lnSpc>
                <a:spcPct val="80000"/>
              </a:lnSpc>
              <a:buFontTx/>
              <a:buNone/>
            </a:pPr>
            <a:endParaRPr lang="en-US" dirty="0" smtClean="0">
              <a:latin typeface="Arial" charset="0"/>
              <a:cs typeface="Arial" charset="0"/>
            </a:endParaRPr>
          </a:p>
          <a:p>
            <a:pPr lvl="4">
              <a:lnSpc>
                <a:spcPct val="80000"/>
              </a:lnSpc>
            </a:pPr>
            <a:r>
              <a:rPr lang="en-US" dirty="0" smtClean="0">
                <a:latin typeface="Arial" charset="0"/>
                <a:cs typeface="Arial" charset="0"/>
              </a:rPr>
              <a:t> Education and training</a:t>
            </a:r>
          </a:p>
          <a:p>
            <a:pPr lvl="4">
              <a:lnSpc>
                <a:spcPct val="80000"/>
              </a:lnSpc>
              <a:buFontTx/>
              <a:buNone/>
            </a:pPr>
            <a:endParaRPr lang="en-US" dirty="0" smtClean="0">
              <a:latin typeface="Arial" charset="0"/>
              <a:cs typeface="Arial" charset="0"/>
            </a:endParaRPr>
          </a:p>
          <a:p>
            <a:pPr lvl="4">
              <a:lnSpc>
                <a:spcPct val="80000"/>
              </a:lnSpc>
            </a:pPr>
            <a:r>
              <a:rPr lang="en-US" dirty="0" smtClean="0">
                <a:latin typeface="Arial" charset="0"/>
                <a:cs typeface="Arial" charset="0"/>
              </a:rPr>
              <a:t> Goals and expectations</a:t>
            </a:r>
          </a:p>
          <a:p>
            <a:pPr lvl="4">
              <a:lnSpc>
                <a:spcPct val="80000"/>
              </a:lnSpc>
              <a:buFontTx/>
              <a:buNone/>
            </a:pPr>
            <a:endParaRPr lang="en-US" dirty="0" smtClean="0">
              <a:latin typeface="Arial" charset="0"/>
              <a:cs typeface="Arial" charset="0"/>
            </a:endParaRPr>
          </a:p>
          <a:p>
            <a:pPr lvl="4">
              <a:lnSpc>
                <a:spcPct val="80000"/>
              </a:lnSpc>
            </a:pPr>
            <a:r>
              <a:rPr lang="en-US" dirty="0" smtClean="0">
                <a:latin typeface="Arial" charset="0"/>
                <a:cs typeface="Arial" charset="0"/>
              </a:rPr>
              <a:t>Product line specific chains</a:t>
            </a:r>
          </a:p>
          <a:p>
            <a:pPr lvl="4">
              <a:lnSpc>
                <a:spcPct val="80000"/>
              </a:lnSpc>
              <a:buFontTx/>
              <a:buNone/>
            </a:pPr>
            <a:endParaRPr lang="en-US" dirty="0" smtClean="0">
              <a:latin typeface="Arial" charset="0"/>
              <a:cs typeface="Arial" charset="0"/>
            </a:endParaRPr>
          </a:p>
          <a:p>
            <a:pPr lvl="4">
              <a:lnSpc>
                <a:spcPct val="80000"/>
              </a:lnSpc>
            </a:pPr>
            <a:r>
              <a:rPr lang="en-US" dirty="0" smtClean="0">
                <a:latin typeface="Arial" charset="0"/>
                <a:cs typeface="Arial" charset="0"/>
              </a:rPr>
              <a:t>Product line specific goals</a:t>
            </a:r>
          </a:p>
          <a:p>
            <a:pPr lvl="4">
              <a:lnSpc>
                <a:spcPct val="80000"/>
              </a:lnSpc>
              <a:buFontTx/>
              <a:buNone/>
            </a:pPr>
            <a:endParaRPr lang="en-US" dirty="0" smtClean="0">
              <a:latin typeface="Arial" charset="0"/>
              <a:cs typeface="Arial" charset="0"/>
            </a:endParaRPr>
          </a:p>
          <a:p>
            <a:pPr lvl="4">
              <a:lnSpc>
                <a:spcPct val="80000"/>
              </a:lnSpc>
            </a:pPr>
            <a:r>
              <a:rPr lang="en-US" dirty="0" smtClean="0">
                <a:latin typeface="Arial" charset="0"/>
                <a:cs typeface="Arial" charset="0"/>
              </a:rPr>
              <a:t>Supplier specific strategy</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636588"/>
            <a:ext cx="8229600" cy="116205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Lean Supply Chain </a:t>
            </a:r>
            <a:br>
              <a:rPr lang="en-US" sz="3200" dirty="0" smtClean="0">
                <a:solidFill>
                  <a:srgbClr val="0070C0"/>
                </a:solidFill>
                <a:latin typeface="Arial" pitchFamily="34" charset="0"/>
                <a:cs typeface="Arial" pitchFamily="34" charset="0"/>
              </a:rPr>
            </a:br>
            <a:r>
              <a:rPr lang="en-US" sz="3200" dirty="0" smtClean="0">
                <a:solidFill>
                  <a:srgbClr val="0070C0"/>
                </a:solidFill>
                <a:latin typeface="Arial" pitchFamily="34" charset="0"/>
                <a:cs typeface="Arial" pitchFamily="34" charset="0"/>
              </a:rPr>
              <a:t> Balance To Profit</a:t>
            </a:r>
          </a:p>
        </p:txBody>
      </p:sp>
      <p:pic>
        <p:nvPicPr>
          <p:cNvPr id="143364" name="Picture 4" descr="MCj03079040000[1]"/>
          <p:cNvPicPr>
            <a:picLocks noChangeAspect="1" noChangeArrowheads="1"/>
          </p:cNvPicPr>
          <p:nvPr/>
        </p:nvPicPr>
        <p:blipFill>
          <a:blip r:embed="rId2" cstate="print"/>
          <a:srcRect/>
          <a:stretch>
            <a:fillRect/>
          </a:stretch>
        </p:blipFill>
        <p:spPr bwMode="auto">
          <a:xfrm>
            <a:off x="2971800" y="2038350"/>
            <a:ext cx="3048000" cy="3622675"/>
          </a:xfrm>
          <a:prstGeom prst="rect">
            <a:avLst/>
          </a:prstGeom>
          <a:noFill/>
          <a:ln w="9525">
            <a:noFill/>
            <a:miter lim="800000"/>
            <a:headEnd/>
            <a:tailEnd/>
          </a:ln>
        </p:spPr>
      </p:pic>
      <p:sp>
        <p:nvSpPr>
          <p:cNvPr id="143365" name="Text Box 5"/>
          <p:cNvSpPr txBox="1">
            <a:spLocks noChangeArrowheads="1"/>
          </p:cNvSpPr>
          <p:nvPr/>
        </p:nvSpPr>
        <p:spPr bwMode="auto">
          <a:xfrm>
            <a:off x="228600" y="2324100"/>
            <a:ext cx="2701925" cy="3079750"/>
          </a:xfrm>
          <a:prstGeom prst="rect">
            <a:avLst/>
          </a:prstGeom>
          <a:noFill/>
          <a:ln w="9525">
            <a:noFill/>
            <a:miter lim="800000"/>
            <a:headEnd/>
            <a:tailEnd/>
          </a:ln>
        </p:spPr>
        <p:txBody>
          <a:bodyPr>
            <a:spAutoFit/>
          </a:bodyPr>
          <a:lstStyle/>
          <a:p>
            <a:pPr>
              <a:buFontTx/>
              <a:buChar char="•"/>
            </a:pPr>
            <a:r>
              <a:rPr lang="en-US" sz="2000" b="1" dirty="0"/>
              <a:t>Lack of clarity</a:t>
            </a:r>
          </a:p>
          <a:p>
            <a:pPr>
              <a:buFontTx/>
              <a:buChar char="•"/>
            </a:pPr>
            <a:r>
              <a:rPr lang="en-US" sz="2000" b="1" dirty="0"/>
              <a:t>Variability</a:t>
            </a:r>
          </a:p>
          <a:p>
            <a:pPr>
              <a:buFontTx/>
              <a:buChar char="•"/>
            </a:pPr>
            <a:r>
              <a:rPr lang="en-US" sz="2000" b="1" dirty="0"/>
              <a:t>NPI</a:t>
            </a:r>
          </a:p>
          <a:p>
            <a:pPr>
              <a:buFontTx/>
              <a:buChar char="•"/>
            </a:pPr>
            <a:r>
              <a:rPr lang="en-US" sz="2000" b="1" dirty="0"/>
              <a:t>Information sharing</a:t>
            </a:r>
          </a:p>
          <a:p>
            <a:pPr>
              <a:buFontTx/>
              <a:buChar char="•"/>
            </a:pPr>
            <a:r>
              <a:rPr lang="en-US" sz="2000" b="1" dirty="0"/>
              <a:t>Decisions making ability</a:t>
            </a:r>
          </a:p>
          <a:p>
            <a:pPr>
              <a:buFontTx/>
              <a:buChar char="•"/>
            </a:pPr>
            <a:r>
              <a:rPr lang="en-US" sz="2000" b="1" dirty="0"/>
              <a:t>Organization issues</a:t>
            </a:r>
          </a:p>
          <a:p>
            <a:pPr>
              <a:buFontTx/>
              <a:buChar char="•"/>
            </a:pPr>
            <a:r>
              <a:rPr lang="en-US" sz="2000" b="1" dirty="0"/>
              <a:t>Inadequate systems</a:t>
            </a:r>
          </a:p>
          <a:p>
            <a:endParaRPr lang="en-US" dirty="0"/>
          </a:p>
          <a:p>
            <a:endParaRPr lang="en-US" dirty="0"/>
          </a:p>
        </p:txBody>
      </p:sp>
      <p:sp>
        <p:nvSpPr>
          <p:cNvPr id="143366" name="Text Box 6"/>
          <p:cNvSpPr txBox="1">
            <a:spLocks noChangeArrowheads="1"/>
          </p:cNvSpPr>
          <p:nvPr/>
        </p:nvSpPr>
        <p:spPr bwMode="auto">
          <a:xfrm>
            <a:off x="6257925" y="2190750"/>
            <a:ext cx="2886075" cy="2225675"/>
          </a:xfrm>
          <a:prstGeom prst="rect">
            <a:avLst/>
          </a:prstGeom>
          <a:noFill/>
          <a:ln w="9525">
            <a:noFill/>
            <a:miter lim="800000"/>
            <a:headEnd/>
            <a:tailEnd/>
          </a:ln>
        </p:spPr>
        <p:txBody>
          <a:bodyPr>
            <a:spAutoFit/>
          </a:bodyPr>
          <a:lstStyle/>
          <a:p>
            <a:pPr>
              <a:buFontTx/>
              <a:buChar char="•"/>
            </a:pPr>
            <a:r>
              <a:rPr lang="en-US" sz="2000" b="1" dirty="0"/>
              <a:t>Inventory reduction</a:t>
            </a:r>
          </a:p>
          <a:p>
            <a:pPr>
              <a:buFontTx/>
              <a:buChar char="•"/>
            </a:pPr>
            <a:r>
              <a:rPr lang="en-US" sz="2000" b="1" dirty="0"/>
              <a:t>Lead time reduction</a:t>
            </a:r>
          </a:p>
          <a:p>
            <a:pPr>
              <a:buFontTx/>
              <a:buChar char="•"/>
            </a:pPr>
            <a:r>
              <a:rPr lang="en-US" sz="2000" b="1" dirty="0"/>
              <a:t>Limit liability</a:t>
            </a:r>
          </a:p>
          <a:p>
            <a:pPr>
              <a:buFontTx/>
              <a:buChar char="•"/>
            </a:pPr>
            <a:r>
              <a:rPr lang="en-US" sz="2000" b="1" dirty="0"/>
              <a:t>Rapid ramp-up</a:t>
            </a:r>
          </a:p>
          <a:p>
            <a:pPr>
              <a:buFontTx/>
              <a:buChar char="•"/>
            </a:pPr>
            <a:r>
              <a:rPr lang="en-US" sz="2000" b="1" dirty="0"/>
              <a:t>On-time and complete</a:t>
            </a:r>
          </a:p>
          <a:p>
            <a:pPr>
              <a:buFontTx/>
              <a:buChar char="•"/>
            </a:pPr>
            <a:r>
              <a:rPr lang="en-US" sz="2000" b="1" dirty="0"/>
              <a:t>Cost reduction</a:t>
            </a:r>
          </a:p>
        </p:txBody>
      </p:sp>
      <p:sp>
        <p:nvSpPr>
          <p:cNvPr id="7" name="Footer Placeholder 6"/>
          <p:cNvSpPr>
            <a:spLocks noGrp="1"/>
          </p:cNvSpPr>
          <p:nvPr>
            <p:ph type="ftr" sz="quarter" idx="11"/>
          </p:nvPr>
        </p:nvSpPr>
        <p:spPr/>
        <p:txBody>
          <a:bodyPr/>
          <a:lstStyle/>
          <a:p>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6"/>
                                        </p:tgtEl>
                                        <p:attrNameLst>
                                          <p:attrName>style.visibility</p:attrName>
                                        </p:attrNameLst>
                                      </p:cBhvr>
                                      <p:to>
                                        <p:strVal val="visible"/>
                                      </p:to>
                                    </p:set>
                                    <p:anim calcmode="lin" valueType="num">
                                      <p:cBhvr additive="base">
                                        <p:cTn id="13" dur="500" fill="hold"/>
                                        <p:tgtEl>
                                          <p:spTgt spid="143366"/>
                                        </p:tgtEl>
                                        <p:attrNameLst>
                                          <p:attrName>ppt_x</p:attrName>
                                        </p:attrNameLst>
                                      </p:cBhvr>
                                      <p:tavLst>
                                        <p:tav tm="0">
                                          <p:val>
                                            <p:strVal val="#ppt_x"/>
                                          </p:val>
                                        </p:tav>
                                        <p:tav tm="100000">
                                          <p:val>
                                            <p:strVal val="#ppt_x"/>
                                          </p:val>
                                        </p:tav>
                                      </p:tavLst>
                                    </p:anim>
                                    <p:anim calcmode="lin" valueType="num">
                                      <p:cBhvr additive="base">
                                        <p:cTn id="14" dur="500" fill="hold"/>
                                        <p:tgtEl>
                                          <p:spTgt spid="1433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3000" fill="hold"/>
                                        <p:tgtEl>
                                          <p:spTgt spid="143364"/>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P spid="143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The Results Of An Unbalanced Supply Chain</a:t>
            </a:r>
          </a:p>
        </p:txBody>
      </p:sp>
      <p:sp>
        <p:nvSpPr>
          <p:cNvPr id="56321" name="Rectangle 3"/>
          <p:cNvSpPr>
            <a:spLocks noGrp="1" noChangeArrowheads="1"/>
          </p:cNvSpPr>
          <p:nvPr>
            <p:ph idx="1"/>
          </p:nvPr>
        </p:nvSpPr>
        <p:spPr>
          <a:xfrm>
            <a:off x="457200" y="1833563"/>
            <a:ext cx="8229600" cy="4522787"/>
          </a:xfrm>
        </p:spPr>
        <p:txBody>
          <a:bodyPr/>
          <a:lstStyle/>
          <a:p>
            <a:r>
              <a:rPr lang="en-US" sz="2800" dirty="0" smtClean="0">
                <a:latin typeface="Arial" charset="0"/>
                <a:cs typeface="Arial" charset="0"/>
              </a:rPr>
              <a:t>Increased cost to expedite material </a:t>
            </a:r>
          </a:p>
          <a:p>
            <a:r>
              <a:rPr lang="en-US" sz="2800" dirty="0" smtClean="0">
                <a:latin typeface="Arial" charset="0"/>
                <a:cs typeface="Arial" charset="0"/>
              </a:rPr>
              <a:t>Increased cost of premium freight </a:t>
            </a:r>
          </a:p>
          <a:p>
            <a:r>
              <a:rPr lang="en-US" sz="2800" dirty="0" smtClean="0">
                <a:latin typeface="Arial" charset="0"/>
                <a:cs typeface="Arial" charset="0"/>
              </a:rPr>
              <a:t>Increased cost of excessive inventory </a:t>
            </a:r>
          </a:p>
          <a:p>
            <a:r>
              <a:rPr lang="en-US" sz="2800" dirty="0" smtClean="0">
                <a:latin typeface="Arial" charset="0"/>
                <a:cs typeface="Arial" charset="0"/>
              </a:rPr>
              <a:t>Increased cost of excessive set-up charges </a:t>
            </a:r>
          </a:p>
          <a:p>
            <a:r>
              <a:rPr lang="en-US" sz="2800" dirty="0" smtClean="0">
                <a:latin typeface="Arial" charset="0"/>
                <a:cs typeface="Arial" charset="0"/>
              </a:rPr>
              <a:t>Increased customer dissatisfaction</a:t>
            </a:r>
          </a:p>
          <a:p>
            <a:r>
              <a:rPr lang="en-US" sz="2800" dirty="0" smtClean="0">
                <a:latin typeface="Arial" charset="0"/>
                <a:cs typeface="Arial" charset="0"/>
              </a:rPr>
              <a:t>Increased profitability decline</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61950" y="292261"/>
            <a:ext cx="8229600" cy="1143000"/>
          </a:xfrm>
        </p:spPr>
        <p:txBody>
          <a:bodyPr>
            <a:normAutofit fontScale="90000"/>
          </a:bodyPr>
          <a:lstStyle/>
          <a:p>
            <a:pPr algn="ctr" fontAlgn="auto">
              <a:spcAft>
                <a:spcPts val="0"/>
              </a:spcAft>
              <a:defRPr/>
            </a:pPr>
            <a:r>
              <a:rPr lang="en-US" sz="2800" dirty="0" smtClean="0">
                <a:solidFill>
                  <a:srgbClr val="0070C0"/>
                </a:solidFill>
                <a:latin typeface="Arial" pitchFamily="34" charset="0"/>
                <a:cs typeface="Arial" pitchFamily="34" charset="0"/>
              </a:rPr>
              <a:t>To Bring Your Lean Supply Chain In Balance Companies Need To Ask These Questions</a:t>
            </a:r>
            <a:r>
              <a:rPr lang="en-US" sz="3200" dirty="0" smtClean="0">
                <a:solidFill>
                  <a:srgbClr val="0070C0"/>
                </a:solidFill>
                <a:latin typeface="Arial" pitchFamily="34" charset="0"/>
                <a:cs typeface="Arial" pitchFamily="34" charset="0"/>
              </a:rPr>
              <a:t/>
            </a:r>
            <a:br>
              <a:rPr lang="en-US" sz="3200" dirty="0" smtClean="0">
                <a:solidFill>
                  <a:srgbClr val="0070C0"/>
                </a:solidFill>
                <a:latin typeface="Arial" pitchFamily="34" charset="0"/>
                <a:cs typeface="Arial" pitchFamily="34" charset="0"/>
              </a:rPr>
            </a:br>
            <a:endParaRPr lang="en-US" sz="3200" dirty="0" smtClean="0">
              <a:solidFill>
                <a:srgbClr val="0070C0"/>
              </a:solidFill>
              <a:latin typeface="Arial" pitchFamily="34" charset="0"/>
              <a:cs typeface="Arial" pitchFamily="34" charset="0"/>
            </a:endParaRPr>
          </a:p>
        </p:txBody>
      </p:sp>
      <p:sp>
        <p:nvSpPr>
          <p:cNvPr id="14340" name="Rectangle 3"/>
          <p:cNvSpPr>
            <a:spLocks noGrp="1" noChangeArrowheads="1"/>
          </p:cNvSpPr>
          <p:nvPr>
            <p:ph idx="1"/>
          </p:nvPr>
        </p:nvSpPr>
        <p:spPr>
          <a:xfrm>
            <a:off x="361950" y="1227138"/>
            <a:ext cx="8229600" cy="4621212"/>
          </a:xfrm>
        </p:spPr>
        <p:txBody>
          <a:bodyPr>
            <a:normAutofit lnSpcReduction="10000"/>
          </a:bodyPr>
          <a:lstStyle/>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Are your workflows optimized and aligned?</a:t>
            </a:r>
          </a:p>
          <a:p>
            <a:pPr marL="609600" indent="-609600" fontAlgn="auto">
              <a:lnSpc>
                <a:spcPct val="90000"/>
              </a:lnSpc>
              <a:spcAft>
                <a:spcPts val="0"/>
              </a:spcAft>
              <a:buFont typeface="+mj-lt"/>
              <a:buAutoNum type="arabicPeriod"/>
              <a:defRPr/>
            </a:pPr>
            <a:endParaRPr lang="en-US" sz="2000" dirty="0" smtClean="0">
              <a:latin typeface="Arial" pitchFamily="34" charset="0"/>
              <a:cs typeface="Arial" pitchFamily="34" charset="0"/>
            </a:endParaRPr>
          </a:p>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Does your company understand the principles of lean supply chain management?</a:t>
            </a:r>
          </a:p>
          <a:p>
            <a:pPr marL="609600" indent="-609600" fontAlgn="auto">
              <a:lnSpc>
                <a:spcPct val="90000"/>
              </a:lnSpc>
              <a:spcAft>
                <a:spcPts val="0"/>
              </a:spcAft>
              <a:buFont typeface="+mj-lt"/>
              <a:buAutoNum type="arabicPeriod"/>
              <a:defRPr/>
            </a:pPr>
            <a:endParaRPr lang="en-US" sz="2000" dirty="0" smtClean="0">
              <a:latin typeface="Arial" pitchFamily="34" charset="0"/>
              <a:cs typeface="Arial" pitchFamily="34" charset="0"/>
            </a:endParaRPr>
          </a:p>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Do you understand your customers’ needs and requirements? </a:t>
            </a:r>
          </a:p>
          <a:p>
            <a:pPr marL="609600" indent="-609600" fontAlgn="auto">
              <a:lnSpc>
                <a:spcPct val="90000"/>
              </a:lnSpc>
              <a:spcAft>
                <a:spcPts val="0"/>
              </a:spcAft>
              <a:buFont typeface="+mj-lt"/>
              <a:buAutoNum type="arabicPeriod"/>
              <a:defRPr/>
            </a:pPr>
            <a:endParaRPr lang="en-US" sz="2000" dirty="0" smtClean="0">
              <a:latin typeface="Arial" pitchFamily="34" charset="0"/>
              <a:cs typeface="Arial" pitchFamily="34" charset="0"/>
            </a:endParaRPr>
          </a:p>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Do you understand the operational and financial impact of lean supply chain management? </a:t>
            </a:r>
          </a:p>
          <a:p>
            <a:pPr marL="609600" indent="-609600" fontAlgn="auto">
              <a:lnSpc>
                <a:spcPct val="90000"/>
              </a:lnSpc>
              <a:spcAft>
                <a:spcPts val="0"/>
              </a:spcAft>
              <a:buFont typeface="+mj-lt"/>
              <a:buAutoNum type="arabicPeriod"/>
              <a:defRPr/>
            </a:pPr>
            <a:endParaRPr lang="en-US" sz="2000" dirty="0" smtClean="0">
              <a:latin typeface="Arial" pitchFamily="34" charset="0"/>
              <a:cs typeface="Arial" pitchFamily="34" charset="0"/>
            </a:endParaRPr>
          </a:p>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Does your management team embrace lean supply chain management as both a strategy and a process?</a:t>
            </a:r>
          </a:p>
          <a:p>
            <a:pPr marL="609600" indent="-609600" fontAlgn="auto">
              <a:lnSpc>
                <a:spcPct val="90000"/>
              </a:lnSpc>
              <a:spcAft>
                <a:spcPts val="0"/>
              </a:spcAft>
              <a:buFont typeface="+mj-lt"/>
              <a:buAutoNum type="arabicPeriod"/>
              <a:defRPr/>
            </a:pPr>
            <a:endParaRPr lang="en-US" sz="2000" dirty="0" smtClean="0">
              <a:latin typeface="Arial" pitchFamily="34" charset="0"/>
              <a:cs typeface="Arial" pitchFamily="34" charset="0"/>
            </a:endParaRPr>
          </a:p>
          <a:p>
            <a:pPr marL="609600" indent="-609600" fontAlgn="auto">
              <a:lnSpc>
                <a:spcPct val="90000"/>
              </a:lnSpc>
              <a:spcAft>
                <a:spcPts val="0"/>
              </a:spcAft>
              <a:buFontTx/>
              <a:buAutoNum type="arabicPeriod"/>
              <a:defRPr/>
            </a:pPr>
            <a:r>
              <a:rPr lang="en-US" sz="2000" dirty="0" smtClean="0">
                <a:latin typeface="Arial" pitchFamily="34" charset="0"/>
                <a:cs typeface="Arial" pitchFamily="34" charset="0"/>
              </a:rPr>
              <a:t>Do you have the systems, organization and expertise in place to maximize your lean supply chain efforts? </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15938" y="0"/>
            <a:ext cx="7770812" cy="114300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Lean Supply Chain Tools</a:t>
            </a:r>
          </a:p>
        </p:txBody>
      </p:sp>
      <p:sp>
        <p:nvSpPr>
          <p:cNvPr id="107523" name="Rectangle 3"/>
          <p:cNvSpPr>
            <a:spLocks noGrp="1" noChangeArrowheads="1"/>
          </p:cNvSpPr>
          <p:nvPr>
            <p:ph idx="1"/>
          </p:nvPr>
        </p:nvSpPr>
        <p:spPr>
          <a:xfrm>
            <a:off x="1123950" y="1371600"/>
            <a:ext cx="7315200" cy="4808538"/>
          </a:xfrm>
        </p:spPr>
        <p:txBody>
          <a:bodyPr/>
          <a:lstStyle/>
          <a:p>
            <a:pPr marL="457200" indent="-457200">
              <a:lnSpc>
                <a:spcPct val="80000"/>
              </a:lnSpc>
              <a:buSzPct val="80000"/>
            </a:pPr>
            <a:r>
              <a:rPr lang="en-US" sz="2400" dirty="0" smtClean="0">
                <a:latin typeface="Arial" charset="0"/>
                <a:cs typeface="Arial" charset="0"/>
              </a:rPr>
              <a:t>Supply chain analysis (value mapping)</a:t>
            </a:r>
          </a:p>
          <a:p>
            <a:pPr marL="457200" indent="-457200">
              <a:lnSpc>
                <a:spcPct val="80000"/>
              </a:lnSpc>
              <a:buSzPct val="80000"/>
            </a:pPr>
            <a:r>
              <a:rPr lang="en-US" sz="2400" dirty="0" smtClean="0">
                <a:latin typeface="Arial" charset="0"/>
                <a:cs typeface="Arial" charset="0"/>
              </a:rPr>
              <a:t>Consignment</a:t>
            </a:r>
          </a:p>
          <a:p>
            <a:pPr marL="457200" indent="-457200">
              <a:lnSpc>
                <a:spcPct val="80000"/>
              </a:lnSpc>
              <a:buSzPct val="80000"/>
            </a:pPr>
            <a:r>
              <a:rPr lang="en-US" sz="2400" dirty="0" smtClean="0">
                <a:latin typeface="Arial" charset="0"/>
                <a:cs typeface="Arial" charset="0"/>
              </a:rPr>
              <a:t>Vendor managed Inventories</a:t>
            </a:r>
          </a:p>
          <a:p>
            <a:pPr marL="457200" indent="-457200">
              <a:lnSpc>
                <a:spcPct val="80000"/>
              </a:lnSpc>
              <a:buSzPct val="80000"/>
            </a:pPr>
            <a:r>
              <a:rPr lang="en-US" sz="2400" dirty="0" smtClean="0">
                <a:latin typeface="Arial" charset="0"/>
                <a:cs typeface="Arial" charset="0"/>
              </a:rPr>
              <a:t>Supplier implants</a:t>
            </a:r>
          </a:p>
          <a:p>
            <a:pPr marL="457200" indent="-457200">
              <a:lnSpc>
                <a:spcPct val="80000"/>
              </a:lnSpc>
              <a:buSzPct val="80000"/>
            </a:pPr>
            <a:r>
              <a:rPr lang="en-US" sz="2400" dirty="0" smtClean="0">
                <a:latin typeface="Arial" charset="0"/>
                <a:cs typeface="Arial" charset="0"/>
              </a:rPr>
              <a:t>Kanban</a:t>
            </a:r>
          </a:p>
          <a:p>
            <a:pPr marL="457200" indent="-457200">
              <a:lnSpc>
                <a:spcPct val="80000"/>
              </a:lnSpc>
              <a:buSzPct val="80000"/>
            </a:pPr>
            <a:r>
              <a:rPr lang="en-US" sz="2400" dirty="0" smtClean="0">
                <a:latin typeface="Arial" charset="0"/>
                <a:cs typeface="Arial" charset="0"/>
              </a:rPr>
              <a:t>Relocating suppliers</a:t>
            </a:r>
          </a:p>
          <a:p>
            <a:pPr marL="457200" indent="-457200">
              <a:lnSpc>
                <a:spcPct val="80000"/>
              </a:lnSpc>
              <a:buSzPct val="80000"/>
            </a:pPr>
            <a:r>
              <a:rPr lang="en-US" sz="2400" dirty="0" smtClean="0">
                <a:latin typeface="Arial" charset="0"/>
                <a:cs typeface="Arial" charset="0"/>
              </a:rPr>
              <a:t>Portals</a:t>
            </a:r>
          </a:p>
          <a:p>
            <a:pPr marL="457200" indent="-457200">
              <a:lnSpc>
                <a:spcPct val="80000"/>
              </a:lnSpc>
              <a:buSzPct val="80000"/>
            </a:pPr>
            <a:r>
              <a:rPr lang="en-US" sz="2400" dirty="0" smtClean="0">
                <a:latin typeface="Arial" charset="0"/>
                <a:cs typeface="Arial" charset="0"/>
              </a:rPr>
              <a:t>Transportation control</a:t>
            </a:r>
          </a:p>
          <a:p>
            <a:pPr marL="457200" indent="-457200">
              <a:lnSpc>
                <a:spcPct val="80000"/>
              </a:lnSpc>
              <a:buSzPct val="80000"/>
            </a:pPr>
            <a:r>
              <a:rPr lang="en-US" sz="2400" dirty="0" smtClean="0">
                <a:latin typeface="Arial" charset="0"/>
                <a:cs typeface="Arial" charset="0"/>
              </a:rPr>
              <a:t>Knowing your inventory drivers</a:t>
            </a:r>
          </a:p>
          <a:p>
            <a:pPr marL="457200" indent="-457200">
              <a:lnSpc>
                <a:spcPct val="80000"/>
              </a:lnSpc>
              <a:buSzPct val="80000"/>
            </a:pPr>
            <a:r>
              <a:rPr lang="en-US" sz="2400" dirty="0" smtClean="0">
                <a:latin typeface="Arial" charset="0"/>
                <a:cs typeface="Arial" charset="0"/>
              </a:rPr>
              <a:t>Formal NPI</a:t>
            </a:r>
          </a:p>
          <a:p>
            <a:pPr marL="457200" indent="-457200">
              <a:lnSpc>
                <a:spcPct val="80000"/>
              </a:lnSpc>
              <a:buSzPct val="80000"/>
            </a:pPr>
            <a:r>
              <a:rPr lang="en-US" sz="2400" dirty="0" smtClean="0">
                <a:latin typeface="Arial" charset="0"/>
                <a:cs typeface="Arial" charset="0"/>
              </a:rPr>
              <a:t>Buying capacity</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5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5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5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7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Key Workflows And Processes</a:t>
            </a:r>
            <a:endParaRPr lang="en-US" sz="3200" dirty="0">
              <a:solidFill>
                <a:srgbClr val="0070C0"/>
              </a:solidFill>
              <a:latin typeface="Arial" pitchFamily="34" charset="0"/>
              <a:cs typeface="Arial" pitchFamily="34" charset="0"/>
            </a:endParaRPr>
          </a:p>
        </p:txBody>
      </p:sp>
      <p:sp>
        <p:nvSpPr>
          <p:cNvPr id="59393" name="Content Placeholder 2"/>
          <p:cNvSpPr>
            <a:spLocks noGrp="1"/>
          </p:cNvSpPr>
          <p:nvPr>
            <p:ph idx="1"/>
          </p:nvPr>
        </p:nvSpPr>
        <p:spPr/>
        <p:txBody>
          <a:bodyPr>
            <a:normAutofit lnSpcReduction="10000"/>
          </a:bodyPr>
          <a:lstStyle/>
          <a:p>
            <a:r>
              <a:rPr lang="en-US" sz="2400" dirty="0" smtClean="0">
                <a:latin typeface="Arial" charset="0"/>
                <a:cs typeface="Arial" charset="0"/>
              </a:rPr>
              <a:t>Sales and operations planning</a:t>
            </a:r>
          </a:p>
          <a:p>
            <a:r>
              <a:rPr lang="en-US" sz="2400" dirty="0" smtClean="0">
                <a:latin typeface="Arial" charset="0"/>
                <a:cs typeface="Arial" charset="0"/>
              </a:rPr>
              <a:t>Optimized and aligned ERP</a:t>
            </a:r>
          </a:p>
          <a:p>
            <a:r>
              <a:rPr lang="en-US" sz="2400" dirty="0" smtClean="0">
                <a:latin typeface="Arial" charset="0"/>
                <a:cs typeface="Arial" charset="0"/>
              </a:rPr>
              <a:t>Demand management</a:t>
            </a:r>
          </a:p>
          <a:p>
            <a:r>
              <a:rPr lang="en-US" sz="2400" dirty="0" smtClean="0">
                <a:latin typeface="Arial" charset="0"/>
                <a:cs typeface="Arial" charset="0"/>
              </a:rPr>
              <a:t>Product line management</a:t>
            </a:r>
          </a:p>
          <a:p>
            <a:r>
              <a:rPr lang="en-US" sz="2400" dirty="0" smtClean="0">
                <a:latin typeface="Arial" charset="0"/>
                <a:cs typeface="Arial" charset="0"/>
              </a:rPr>
              <a:t>Operations management</a:t>
            </a:r>
          </a:p>
          <a:p>
            <a:pPr lvl="2"/>
            <a:r>
              <a:rPr lang="en-US" dirty="0" smtClean="0">
                <a:latin typeface="Arial" charset="0"/>
                <a:cs typeface="Arial" charset="0"/>
              </a:rPr>
              <a:t>Master production scheduling</a:t>
            </a:r>
          </a:p>
          <a:p>
            <a:pPr lvl="2"/>
            <a:r>
              <a:rPr lang="en-US" dirty="0" smtClean="0">
                <a:latin typeface="Arial" charset="0"/>
                <a:cs typeface="Arial" charset="0"/>
              </a:rPr>
              <a:t>Planning and inventory management</a:t>
            </a:r>
          </a:p>
          <a:p>
            <a:pPr lvl="2"/>
            <a:r>
              <a:rPr lang="en-US" dirty="0" smtClean="0">
                <a:latin typeface="Arial" charset="0"/>
                <a:cs typeface="Arial" charset="0"/>
              </a:rPr>
              <a:t>Procurement</a:t>
            </a:r>
          </a:p>
          <a:p>
            <a:pPr lvl="2"/>
            <a:r>
              <a:rPr lang="en-US" dirty="0" smtClean="0">
                <a:latin typeface="Arial" charset="0"/>
                <a:cs typeface="Arial" charset="0"/>
              </a:rPr>
              <a:t>Capacity management</a:t>
            </a:r>
          </a:p>
          <a:p>
            <a:pPr lvl="2"/>
            <a:r>
              <a:rPr lang="en-US" dirty="0" smtClean="0">
                <a:latin typeface="Arial" charset="0"/>
                <a:cs typeface="Arial" charset="0"/>
              </a:rPr>
              <a:t>Factory flow</a:t>
            </a:r>
          </a:p>
          <a:p>
            <a:pPr lvl="2"/>
            <a:r>
              <a:rPr lang="en-US" dirty="0" smtClean="0">
                <a:latin typeface="Arial" charset="0"/>
                <a:cs typeface="Arial" charset="0"/>
              </a:rPr>
              <a:t>Transportation management</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199" y="-251749"/>
            <a:ext cx="8229600" cy="114300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Business Challenges</a:t>
            </a:r>
            <a:endParaRPr lang="en-US" sz="3200" dirty="0">
              <a:solidFill>
                <a:srgbClr val="0070C0"/>
              </a:solidFill>
              <a:latin typeface="Arial" pitchFamily="34" charset="0"/>
              <a:cs typeface="Arial" pitchFamily="34" charset="0"/>
            </a:endParaRPr>
          </a:p>
        </p:txBody>
      </p:sp>
      <p:sp>
        <p:nvSpPr>
          <p:cNvPr id="28673" name="Rectangle 3"/>
          <p:cNvSpPr>
            <a:spLocks noGrp="1" noChangeArrowheads="1"/>
          </p:cNvSpPr>
          <p:nvPr>
            <p:ph idx="1"/>
          </p:nvPr>
        </p:nvSpPr>
        <p:spPr>
          <a:xfrm>
            <a:off x="457200" y="890588"/>
            <a:ext cx="8229600" cy="5257800"/>
          </a:xfrm>
        </p:spPr>
        <p:txBody>
          <a:bodyPr/>
          <a:lstStyle/>
          <a:p>
            <a:pPr>
              <a:lnSpc>
                <a:spcPct val="80000"/>
              </a:lnSpc>
            </a:pPr>
            <a:r>
              <a:rPr lang="en-US" sz="2000" dirty="0" smtClean="0">
                <a:latin typeface="Arial" charset="0"/>
                <a:cs typeface="Arial" charset="0"/>
              </a:rPr>
              <a:t>Strategic and tactical </a:t>
            </a:r>
            <a:r>
              <a:rPr lang="en-US" sz="2000" dirty="0" smtClean="0">
                <a:latin typeface="Arial" charset="0"/>
                <a:cs typeface="Arial" charset="0"/>
              </a:rPr>
              <a:t>planning</a:t>
            </a:r>
          </a:p>
          <a:p>
            <a:pPr>
              <a:lnSpc>
                <a:spcPct val="80000"/>
              </a:lnSpc>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Process alignment from sales and operations planning to the shipment of the product</a:t>
            </a: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Information systems </a:t>
            </a:r>
            <a:r>
              <a:rPr lang="en-US" sz="2000" dirty="0" smtClean="0">
                <a:latin typeface="Arial" charset="0"/>
                <a:cs typeface="Arial" charset="0"/>
              </a:rPr>
              <a:t>optimization</a:t>
            </a:r>
            <a:endParaRPr lang="en-US" sz="2000" dirty="0" smtClean="0">
              <a:latin typeface="Arial" charset="0"/>
              <a:cs typeface="Arial" charset="0"/>
            </a:endParaRP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Customer retention and new customer acquisition (customer relationship management)</a:t>
            </a: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Profit pressures</a:t>
            </a: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Cost control and reduction</a:t>
            </a: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Global supply chain management </a:t>
            </a:r>
          </a:p>
          <a:p>
            <a:pPr>
              <a:lnSpc>
                <a:spcPct val="80000"/>
              </a:lnSpc>
              <a:buFont typeface="Wingdings 3" pitchFamily="18" charset="2"/>
              <a:buNone/>
            </a:pPr>
            <a:endParaRPr lang="en-US" sz="2000" dirty="0" smtClean="0">
              <a:latin typeface="Arial" charset="0"/>
              <a:cs typeface="Arial" charset="0"/>
            </a:endParaRPr>
          </a:p>
          <a:p>
            <a:pPr>
              <a:lnSpc>
                <a:spcPct val="80000"/>
              </a:lnSpc>
            </a:pPr>
            <a:r>
              <a:rPr lang="en-US" sz="2000" dirty="0" smtClean="0">
                <a:latin typeface="Arial" charset="0"/>
                <a:cs typeface="Arial" charset="0"/>
              </a:rPr>
              <a:t>Insure a highly trained and motivated workforce</a:t>
            </a:r>
          </a:p>
          <a:p>
            <a:pPr>
              <a:lnSpc>
                <a:spcPct val="80000"/>
              </a:lnSpc>
              <a:buFont typeface="Wingdings 3" pitchFamily="18" charset="2"/>
              <a:buNone/>
            </a:pPr>
            <a:endParaRPr lang="en-US" sz="2000" dirty="0" smtClean="0">
              <a:latin typeface="Arial" charset="0"/>
              <a:cs typeface="Arial" charset="0"/>
            </a:endParaRPr>
          </a:p>
          <a:p>
            <a:pPr>
              <a:lnSpc>
                <a:spcPct val="80000"/>
              </a:lnSpc>
            </a:pPr>
            <a:endParaRPr lang="en-US" sz="2000" dirty="0" smtClean="0">
              <a:latin typeface="Arial" charset="0"/>
              <a:cs typeface="Arial" charset="0"/>
            </a:endParaRPr>
          </a:p>
          <a:p>
            <a:pPr>
              <a:lnSpc>
                <a:spcPct val="80000"/>
              </a:lnSpc>
            </a:pPr>
            <a:endParaRPr lang="en-US" sz="2000" dirty="0" smtClean="0">
              <a:latin typeface="Arial" charset="0"/>
              <a:cs typeface="Arial" charset="0"/>
            </a:endParaRPr>
          </a:p>
          <a:p>
            <a:pPr>
              <a:lnSpc>
                <a:spcPct val="80000"/>
              </a:lnSpc>
            </a:pPr>
            <a:endParaRPr lang="en-US" sz="2900" dirty="0" smtClean="0"/>
          </a:p>
          <a:p>
            <a:pPr>
              <a:lnSpc>
                <a:spcPct val="80000"/>
              </a:lnSpc>
            </a:pPr>
            <a:endParaRPr lang="en-US" sz="2900" dirty="0" smtClean="0"/>
          </a:p>
          <a:p>
            <a:pPr>
              <a:lnSpc>
                <a:spcPct val="80000"/>
              </a:lnSpc>
            </a:pPr>
            <a:endParaRPr lang="en-US" sz="2900" dirty="0" smtClean="0"/>
          </a:p>
          <a:p>
            <a:pPr>
              <a:lnSpc>
                <a:spcPct val="80000"/>
              </a:lnSpc>
            </a:pPr>
            <a:endParaRPr lang="en-US" sz="2900" dirty="0" smtClean="0"/>
          </a:p>
          <a:p>
            <a:pPr>
              <a:lnSpc>
                <a:spcPct val="80000"/>
              </a:lnSpc>
            </a:pPr>
            <a:endParaRPr lang="en-US" sz="2900" dirty="0" smtClean="0"/>
          </a:p>
        </p:txBody>
      </p:sp>
      <p:sp>
        <p:nvSpPr>
          <p:cNvPr id="28677" name="Footer Placeholder 4"/>
          <p:cNvSpPr txBox="1">
            <a:spLocks/>
          </p:cNvSpPr>
          <p:nvPr/>
        </p:nvSpPr>
        <p:spPr bwMode="auto">
          <a:xfrm>
            <a:off x="2889250" y="6205538"/>
            <a:ext cx="6124575" cy="406400"/>
          </a:xfrm>
          <a:prstGeom prst="rect">
            <a:avLst/>
          </a:prstGeom>
          <a:noFill/>
          <a:ln w="9525">
            <a:noFill/>
            <a:miter lim="800000"/>
            <a:headEnd/>
            <a:tailEnd/>
          </a:ln>
        </p:spPr>
        <p:txBody>
          <a:bodyPr/>
          <a:lstStyle/>
          <a:p>
            <a:pPr algn="ctr" defTabSz="914400"/>
            <a:endParaRPr lang="en-US" altLang="en-US" sz="1400" dirty="0">
              <a:solidFill>
                <a:srgbClr val="808080"/>
              </a:solidFill>
            </a:endParaRPr>
          </a:p>
        </p:txBody>
      </p:sp>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fontAlgn="auto">
              <a:spcAft>
                <a:spcPts val="0"/>
              </a:spcAft>
              <a:defRPr/>
            </a:pPr>
            <a:r>
              <a:rPr lang="en-US" sz="3200" dirty="0">
                <a:solidFill>
                  <a:srgbClr val="0070C0"/>
                </a:solidFill>
                <a:latin typeface="Arial" pitchFamily="34" charset="0"/>
                <a:cs typeface="Arial" pitchFamily="34" charset="0"/>
              </a:rPr>
              <a:t>Sales and Operations Plan</a:t>
            </a:r>
          </a:p>
        </p:txBody>
      </p:sp>
      <p:sp>
        <p:nvSpPr>
          <p:cNvPr id="31747" name="Rectangle 3"/>
          <p:cNvSpPr>
            <a:spLocks noGrp="1" noChangeArrowheads="1"/>
          </p:cNvSpPr>
          <p:nvPr>
            <p:ph idx="1"/>
          </p:nvPr>
        </p:nvSpPr>
        <p:spPr>
          <a:xfrm>
            <a:off x="457200" y="1370013"/>
            <a:ext cx="7391400" cy="1855787"/>
          </a:xfrm>
        </p:spPr>
        <p:txBody>
          <a:bodyPr/>
          <a:lstStyle/>
          <a:p>
            <a:pPr>
              <a:lnSpc>
                <a:spcPct val="90000"/>
              </a:lnSpc>
              <a:buFontTx/>
              <a:buNone/>
            </a:pPr>
            <a:r>
              <a:rPr lang="en-US" sz="2400" dirty="0" smtClean="0"/>
              <a:t>     </a:t>
            </a:r>
            <a:r>
              <a:rPr lang="en-US" sz="2400" dirty="0" smtClean="0">
                <a:latin typeface="Arial" charset="0"/>
                <a:cs typeface="Arial" charset="0"/>
              </a:rPr>
              <a:t>The purpose of sales and operations plan (S&amp;OP) is to synchronize the plans and actions of marketing, sales, operations, finance, information services, human resources, and any other functions that are affected.</a:t>
            </a:r>
          </a:p>
          <a:p>
            <a:pPr>
              <a:lnSpc>
                <a:spcPct val="90000"/>
              </a:lnSpc>
            </a:pPr>
            <a:endParaRPr lang="en-US" sz="2800" dirty="0" smtClean="0"/>
          </a:p>
        </p:txBody>
      </p:sp>
      <p:pic>
        <p:nvPicPr>
          <p:cNvPr id="60420" name="Picture 5" descr="C:\Users\Owner\AppData\Local\Microsoft\Windows\Temporary Internet Files\Content.IE5\8X9RUTJC\MP900401617[1].jpg"/>
          <p:cNvPicPr>
            <a:picLocks noChangeAspect="1" noChangeArrowheads="1"/>
          </p:cNvPicPr>
          <p:nvPr/>
        </p:nvPicPr>
        <p:blipFill>
          <a:blip r:embed="rId2" cstate="print"/>
          <a:srcRect/>
          <a:stretch>
            <a:fillRect/>
          </a:stretch>
        </p:blipFill>
        <p:spPr bwMode="auto">
          <a:xfrm>
            <a:off x="4953000" y="3225800"/>
            <a:ext cx="3902075" cy="26003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2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7391400" cy="944562"/>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Sales And Operation Plan</a:t>
            </a:r>
            <a:endParaRPr lang="en-US" sz="3200" dirty="0">
              <a:solidFill>
                <a:srgbClr val="0070C0"/>
              </a:solidFill>
              <a:latin typeface="Arial" pitchFamily="34" charset="0"/>
              <a:cs typeface="Arial" pitchFamily="34" charset="0"/>
            </a:endParaRPr>
          </a:p>
        </p:txBody>
      </p:sp>
      <p:sp>
        <p:nvSpPr>
          <p:cNvPr id="61441" name="Rectangle 3"/>
          <p:cNvSpPr>
            <a:spLocks noGrp="1" noChangeArrowheads="1"/>
          </p:cNvSpPr>
          <p:nvPr>
            <p:ph idx="1"/>
          </p:nvPr>
        </p:nvSpPr>
        <p:spPr>
          <a:xfrm>
            <a:off x="304800" y="1295400"/>
            <a:ext cx="7391400" cy="4525963"/>
          </a:xfrm>
        </p:spPr>
        <p:txBody>
          <a:bodyPr/>
          <a:lstStyle/>
          <a:p>
            <a:pPr>
              <a:lnSpc>
                <a:spcPct val="90000"/>
              </a:lnSpc>
              <a:buFontTx/>
              <a:buNone/>
            </a:pPr>
            <a:r>
              <a:rPr lang="en-US" sz="2800" dirty="0" smtClean="0"/>
              <a:t>    </a:t>
            </a:r>
            <a:r>
              <a:rPr lang="en-US" sz="2400" dirty="0" smtClean="0">
                <a:latin typeface="Arial" charset="0"/>
                <a:cs typeface="Arial" charset="0"/>
              </a:rPr>
              <a:t>The S&amp;OP is the most realistic plan that a company can use to meet the monthly and quarterly goals of: </a:t>
            </a:r>
          </a:p>
          <a:p>
            <a:pPr>
              <a:lnSpc>
                <a:spcPct val="90000"/>
              </a:lnSpc>
              <a:buFontTx/>
              <a:buNone/>
            </a:pPr>
            <a:endParaRPr lang="en-US" sz="2400" dirty="0" smtClean="0">
              <a:latin typeface="Arial" charset="0"/>
              <a:cs typeface="Arial" charset="0"/>
            </a:endParaRPr>
          </a:p>
          <a:p>
            <a:pPr marL="1371600" lvl="3" indent="-457200">
              <a:lnSpc>
                <a:spcPct val="90000"/>
              </a:lnSpc>
              <a:buClr>
                <a:srgbClr val="0070C0"/>
              </a:buClr>
            </a:pPr>
            <a:r>
              <a:rPr lang="en-US" sz="2000" dirty="0" smtClean="0">
                <a:latin typeface="Arial" charset="0"/>
                <a:cs typeface="Arial" charset="0"/>
              </a:rPr>
              <a:t>Finance</a:t>
            </a:r>
          </a:p>
          <a:p>
            <a:pPr marL="1371600" lvl="3" indent="-457200">
              <a:lnSpc>
                <a:spcPct val="90000"/>
              </a:lnSpc>
              <a:buClr>
                <a:srgbClr val="0070C0"/>
              </a:buClr>
            </a:pPr>
            <a:r>
              <a:rPr lang="en-US" sz="2000" dirty="0" smtClean="0">
                <a:latin typeface="Arial" charset="0"/>
                <a:cs typeface="Arial" charset="0"/>
              </a:rPr>
              <a:t>Customer</a:t>
            </a:r>
          </a:p>
          <a:p>
            <a:pPr marL="1371600" lvl="3" indent="-457200">
              <a:lnSpc>
                <a:spcPct val="90000"/>
              </a:lnSpc>
              <a:buClr>
                <a:srgbClr val="0070C0"/>
              </a:buClr>
            </a:pPr>
            <a:r>
              <a:rPr lang="en-US" sz="2000" dirty="0" smtClean="0">
                <a:latin typeface="Arial" charset="0"/>
                <a:cs typeface="Arial" charset="0"/>
              </a:rPr>
              <a:t>Operations </a:t>
            </a:r>
          </a:p>
          <a:p>
            <a:pPr marL="1371600" lvl="3" indent="-457200">
              <a:lnSpc>
                <a:spcPct val="90000"/>
              </a:lnSpc>
              <a:buClr>
                <a:srgbClr val="0070C0"/>
              </a:buClr>
            </a:pPr>
            <a:r>
              <a:rPr lang="en-US" sz="2000" dirty="0" smtClean="0">
                <a:latin typeface="Arial" charset="0"/>
                <a:cs typeface="Arial" charset="0"/>
              </a:rPr>
              <a:t>Marketing </a:t>
            </a:r>
          </a:p>
          <a:p>
            <a:pPr marL="1371600" lvl="3" indent="-457200">
              <a:lnSpc>
                <a:spcPct val="90000"/>
              </a:lnSpc>
              <a:buClr>
                <a:srgbClr val="0070C0"/>
              </a:buClr>
            </a:pPr>
            <a:r>
              <a:rPr lang="en-US" sz="2000" dirty="0" smtClean="0">
                <a:latin typeface="Arial" charset="0"/>
                <a:cs typeface="Arial" charset="0"/>
              </a:rPr>
              <a:t>Engineering </a:t>
            </a:r>
          </a:p>
          <a:p>
            <a:pPr marL="1371600" lvl="3" indent="-457200">
              <a:lnSpc>
                <a:spcPct val="90000"/>
              </a:lnSpc>
              <a:buClr>
                <a:srgbClr val="0070C0"/>
              </a:buClr>
            </a:pPr>
            <a:r>
              <a:rPr lang="en-US" sz="2000" dirty="0" smtClean="0">
                <a:latin typeface="Arial" charset="0"/>
                <a:cs typeface="Arial" charset="0"/>
              </a:rPr>
              <a:t>Sales </a:t>
            </a:r>
          </a:p>
          <a:p>
            <a:pPr marL="1371600" lvl="3" indent="-457200">
              <a:lnSpc>
                <a:spcPct val="90000"/>
              </a:lnSpc>
              <a:buClr>
                <a:srgbClr val="0070C0"/>
              </a:buClr>
            </a:pPr>
            <a:r>
              <a:rPr lang="en-US" sz="2000" dirty="0" smtClean="0">
                <a:latin typeface="Arial" charset="0"/>
                <a:cs typeface="Arial" charset="0"/>
              </a:rPr>
              <a:t>Human resources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fontAlgn="auto">
              <a:spcAft>
                <a:spcPts val="0"/>
              </a:spcAft>
              <a:defRPr/>
            </a:pPr>
            <a:r>
              <a:rPr lang="en-US" sz="3200" dirty="0">
                <a:solidFill>
                  <a:srgbClr val="0070C0"/>
                </a:solidFill>
                <a:latin typeface="Arial" pitchFamily="34" charset="0"/>
                <a:cs typeface="Arial" pitchFamily="34" charset="0"/>
              </a:rPr>
              <a:t>Tactical Planning Aspects of S&amp;OP</a:t>
            </a:r>
          </a:p>
        </p:txBody>
      </p:sp>
      <p:sp>
        <p:nvSpPr>
          <p:cNvPr id="33795" name="Rectangle 3"/>
          <p:cNvSpPr>
            <a:spLocks noGrp="1" noChangeArrowheads="1"/>
          </p:cNvSpPr>
          <p:nvPr>
            <p:ph idx="1"/>
          </p:nvPr>
        </p:nvSpPr>
        <p:spPr/>
        <p:txBody>
          <a:bodyPr>
            <a:normAutofit fontScale="77500" lnSpcReduction="20000"/>
          </a:bodyPr>
          <a:lstStyle/>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Act as a communication tool that transmits current </a:t>
            </a:r>
            <a:r>
              <a:rPr lang="en-US" sz="2400" dirty="0" smtClean="0">
                <a:latin typeface="Arial" pitchFamily="34" charset="0"/>
                <a:cs typeface="Arial" pitchFamily="34" charset="0"/>
              </a:rPr>
              <a:t>supply chain</a:t>
            </a:r>
          </a:p>
          <a:p>
            <a:pPr marL="365760" indent="-256032" fontAlgn="auto">
              <a:lnSpc>
                <a:spcPct val="80000"/>
              </a:lnSpc>
              <a:spcAft>
                <a:spcPts val="0"/>
              </a:spcAft>
              <a:buFont typeface="Wingdings 3"/>
              <a:buNone/>
              <a:defRPr/>
            </a:pPr>
            <a:r>
              <a:rPr lang="en-US" sz="2400" dirty="0" smtClean="0">
                <a:latin typeface="Arial" pitchFamily="34" charset="0"/>
                <a:cs typeface="Arial" pitchFamily="34" charset="0"/>
              </a:rPr>
              <a:t>    </a:t>
            </a:r>
            <a:r>
              <a:rPr lang="en-US" sz="2400" dirty="0">
                <a:latin typeface="Arial" pitchFamily="34" charset="0"/>
                <a:cs typeface="Arial" pitchFamily="34" charset="0"/>
              </a:rPr>
              <a:t>information throughout the organization on a timely </a:t>
            </a:r>
            <a:r>
              <a:rPr lang="en-US" sz="2400" dirty="0" smtClean="0">
                <a:latin typeface="Arial" pitchFamily="34" charset="0"/>
                <a:cs typeface="Arial" pitchFamily="34" charset="0"/>
              </a:rPr>
              <a:t>basis</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Provide predictable revenue </a:t>
            </a:r>
            <a:r>
              <a:rPr lang="en-US" sz="2400" dirty="0" smtClean="0">
                <a:latin typeface="Arial" pitchFamily="34" charset="0"/>
                <a:cs typeface="Arial" pitchFamily="34" charset="0"/>
              </a:rPr>
              <a:t>management</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Improve customer </a:t>
            </a:r>
            <a:r>
              <a:rPr lang="en-US" sz="2400" dirty="0" smtClean="0">
                <a:latin typeface="Arial" pitchFamily="34" charset="0"/>
                <a:cs typeface="Arial" pitchFamily="34" charset="0"/>
              </a:rPr>
              <a:t>relations</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Improve the management and control of </a:t>
            </a:r>
            <a:r>
              <a:rPr lang="en-US" sz="2400" dirty="0" smtClean="0">
                <a:latin typeface="Arial" pitchFamily="34" charset="0"/>
                <a:cs typeface="Arial" pitchFamily="34" charset="0"/>
              </a:rPr>
              <a:t>inventory</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Assign accountability for elements of the business </a:t>
            </a:r>
            <a:r>
              <a:rPr lang="en-US" sz="2400" dirty="0" smtClean="0">
                <a:latin typeface="Arial" pitchFamily="34" charset="0"/>
                <a:cs typeface="Arial" pitchFamily="34" charset="0"/>
              </a:rPr>
              <a:t>plan</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Sense and react to marketplace </a:t>
            </a:r>
            <a:r>
              <a:rPr lang="en-US" sz="2400" dirty="0" smtClean="0">
                <a:latin typeface="Arial" pitchFamily="34" charset="0"/>
                <a:cs typeface="Arial" pitchFamily="34" charset="0"/>
              </a:rPr>
              <a:t>variability</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Provide visibility for all new product status within the S&amp;OP </a:t>
            </a:r>
            <a:r>
              <a:rPr lang="en-US" sz="2400" dirty="0" smtClean="0">
                <a:latin typeface="Arial" pitchFamily="34" charset="0"/>
                <a:cs typeface="Arial" pitchFamily="34" charset="0"/>
              </a:rPr>
              <a:t>horizon</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b="1" dirty="0">
                <a:solidFill>
                  <a:srgbClr val="0070C0"/>
                </a:solidFill>
                <a:latin typeface="Arial" pitchFamily="34" charset="0"/>
                <a:cs typeface="Arial" pitchFamily="34" charset="0"/>
              </a:rPr>
              <a:t>Provide information to support all s</a:t>
            </a:r>
            <a:r>
              <a:rPr lang="en-US" sz="2400" b="1" dirty="0" smtClean="0">
                <a:solidFill>
                  <a:srgbClr val="0070C0"/>
                </a:solidFill>
                <a:latin typeface="Arial" pitchFamily="34" charset="0"/>
                <a:cs typeface="Arial" pitchFamily="34" charset="0"/>
              </a:rPr>
              <a:t>upply chain decisions</a:t>
            </a:r>
          </a:p>
          <a:p>
            <a:pPr marL="365760" indent="-256032" fontAlgn="auto">
              <a:lnSpc>
                <a:spcPct val="80000"/>
              </a:lnSpc>
              <a:spcAft>
                <a:spcPts val="0"/>
              </a:spcAft>
              <a:buFont typeface="Wingdings 3"/>
              <a:buChar char=""/>
              <a:defRPr/>
            </a:pPr>
            <a:endParaRPr lang="en-US" sz="24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US" sz="2400" dirty="0">
                <a:latin typeface="Arial" pitchFamily="34" charset="0"/>
                <a:cs typeface="Arial" pitchFamily="34" charset="0"/>
              </a:rPr>
              <a:t>Continuously improve the process to increase ROI throughout </a:t>
            </a:r>
            <a:r>
              <a:rPr lang="en-US" sz="2400" dirty="0" smtClean="0">
                <a:latin typeface="Arial" pitchFamily="34" charset="0"/>
                <a:cs typeface="Arial" pitchFamily="34" charset="0"/>
              </a:rPr>
              <a:t>the</a:t>
            </a:r>
          </a:p>
          <a:p>
            <a:pPr marL="365760" indent="-256032" fontAlgn="auto">
              <a:lnSpc>
                <a:spcPct val="80000"/>
              </a:lnSpc>
              <a:spcAft>
                <a:spcPts val="0"/>
              </a:spcAft>
              <a:buFont typeface="Wingdings 3"/>
              <a:buNone/>
              <a:defRPr/>
            </a:pPr>
            <a:r>
              <a:rPr lang="en-US" sz="2400" dirty="0" smtClean="0">
                <a:latin typeface="Arial" pitchFamily="34" charset="0"/>
                <a:cs typeface="Arial" pitchFamily="34" charset="0"/>
              </a:rPr>
              <a:t>    </a:t>
            </a:r>
            <a:r>
              <a:rPr lang="en-US" sz="2400" dirty="0">
                <a:latin typeface="Arial" pitchFamily="34" charset="0"/>
                <a:cs typeface="Arial" pitchFamily="34" charset="0"/>
              </a:rPr>
              <a:t>organization.</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slide(fromTop)">
                                      <p:cBhvr>
                                        <p:cTn id="13" dur="1000"/>
                                        <p:tgtEl>
                                          <p:spTgt spid="337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slide(fromTop)">
                                      <p:cBhvr>
                                        <p:cTn id="18" dur="1000"/>
                                        <p:tgtEl>
                                          <p:spTgt spid="337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Effect transition="in" filter="slide(fromTop)">
                                      <p:cBhvr>
                                        <p:cTn id="23" dur="1000"/>
                                        <p:tgtEl>
                                          <p:spTgt spid="337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33795">
                                            <p:txEl>
                                              <p:pRg st="5" end="5"/>
                                            </p:txEl>
                                          </p:spTgt>
                                        </p:tgtEl>
                                        <p:attrNameLst>
                                          <p:attrName>style.visibility</p:attrName>
                                        </p:attrNameLst>
                                      </p:cBhvr>
                                      <p:to>
                                        <p:strVal val="visible"/>
                                      </p:to>
                                    </p:set>
                                    <p:animEffect transition="in" filter="slide(fromTop)">
                                      <p:cBhvr>
                                        <p:cTn id="28" dur="1000"/>
                                        <p:tgtEl>
                                          <p:spTgt spid="3379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33795">
                                            <p:txEl>
                                              <p:pRg st="7" end="7"/>
                                            </p:txEl>
                                          </p:spTgt>
                                        </p:tgtEl>
                                        <p:attrNameLst>
                                          <p:attrName>style.visibility</p:attrName>
                                        </p:attrNameLst>
                                      </p:cBhvr>
                                      <p:to>
                                        <p:strVal val="visible"/>
                                      </p:to>
                                    </p:set>
                                    <p:animEffect transition="in" filter="slide(fromTop)">
                                      <p:cBhvr>
                                        <p:cTn id="33" dur="1000"/>
                                        <p:tgtEl>
                                          <p:spTgt spid="3379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3795">
                                            <p:txEl>
                                              <p:pRg st="9" end="9"/>
                                            </p:txEl>
                                          </p:spTgt>
                                        </p:tgtEl>
                                        <p:attrNameLst>
                                          <p:attrName>style.visibility</p:attrName>
                                        </p:attrNameLst>
                                      </p:cBhvr>
                                      <p:to>
                                        <p:strVal val="visible"/>
                                      </p:to>
                                    </p:set>
                                    <p:animEffect transition="in" filter="slide(fromTop)">
                                      <p:cBhvr>
                                        <p:cTn id="38" dur="1000"/>
                                        <p:tgtEl>
                                          <p:spTgt spid="33795">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33795">
                                            <p:txEl>
                                              <p:pRg st="11" end="11"/>
                                            </p:txEl>
                                          </p:spTgt>
                                        </p:tgtEl>
                                        <p:attrNameLst>
                                          <p:attrName>style.visibility</p:attrName>
                                        </p:attrNameLst>
                                      </p:cBhvr>
                                      <p:to>
                                        <p:strVal val="visible"/>
                                      </p:to>
                                    </p:set>
                                    <p:animEffect transition="in" filter="slide(fromTop)">
                                      <p:cBhvr>
                                        <p:cTn id="43" dur="1000"/>
                                        <p:tgtEl>
                                          <p:spTgt spid="33795">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3795">
                                            <p:txEl>
                                              <p:pRg st="13" end="13"/>
                                            </p:txEl>
                                          </p:spTgt>
                                        </p:tgtEl>
                                        <p:attrNameLst>
                                          <p:attrName>style.visibility</p:attrName>
                                        </p:attrNameLst>
                                      </p:cBhvr>
                                      <p:to>
                                        <p:strVal val="visible"/>
                                      </p:to>
                                    </p:set>
                                    <p:animEffect transition="in" filter="slide(fromTop)">
                                      <p:cBhvr>
                                        <p:cTn id="48" dur="1000"/>
                                        <p:tgtEl>
                                          <p:spTgt spid="33795">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33795">
                                            <p:txEl>
                                              <p:pRg st="15" end="15"/>
                                            </p:txEl>
                                          </p:spTgt>
                                        </p:tgtEl>
                                        <p:attrNameLst>
                                          <p:attrName>style.visibility</p:attrName>
                                        </p:attrNameLst>
                                      </p:cBhvr>
                                      <p:to>
                                        <p:strVal val="visible"/>
                                      </p:to>
                                    </p:set>
                                    <p:animEffect transition="in" filter="slide(fromTop)">
                                      <p:cBhvr>
                                        <p:cTn id="53" dur="1000"/>
                                        <p:tgtEl>
                                          <p:spTgt spid="33795">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1" fill="hold" grpId="0" nodeType="clickEffect">
                                  <p:stCondLst>
                                    <p:cond delay="0"/>
                                  </p:stCondLst>
                                  <p:childTnLst>
                                    <p:set>
                                      <p:cBhvr>
                                        <p:cTn id="57" dur="1" fill="hold">
                                          <p:stCondLst>
                                            <p:cond delay="0"/>
                                          </p:stCondLst>
                                        </p:cTn>
                                        <p:tgtEl>
                                          <p:spTgt spid="33795">
                                            <p:txEl>
                                              <p:pRg st="17" end="17"/>
                                            </p:txEl>
                                          </p:spTgt>
                                        </p:tgtEl>
                                        <p:attrNameLst>
                                          <p:attrName>style.visibility</p:attrName>
                                        </p:attrNameLst>
                                      </p:cBhvr>
                                      <p:to>
                                        <p:strVal val="visible"/>
                                      </p:to>
                                    </p:set>
                                    <p:animEffect transition="in" filter="slide(fromTop)">
                                      <p:cBhvr>
                                        <p:cTn id="58" dur="1000"/>
                                        <p:tgtEl>
                                          <p:spTgt spid="33795">
                                            <p:txEl>
                                              <p:pRg st="17" end="1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1" fill="hold" grpId="0" nodeType="clickEffect">
                                  <p:stCondLst>
                                    <p:cond delay="0"/>
                                  </p:stCondLst>
                                  <p:childTnLst>
                                    <p:set>
                                      <p:cBhvr>
                                        <p:cTn id="62" dur="1" fill="hold">
                                          <p:stCondLst>
                                            <p:cond delay="0"/>
                                          </p:stCondLst>
                                        </p:cTn>
                                        <p:tgtEl>
                                          <p:spTgt spid="33795">
                                            <p:txEl>
                                              <p:pRg st="18" end="18"/>
                                            </p:txEl>
                                          </p:spTgt>
                                        </p:tgtEl>
                                        <p:attrNameLst>
                                          <p:attrName>style.visibility</p:attrName>
                                        </p:attrNameLst>
                                      </p:cBhvr>
                                      <p:to>
                                        <p:strVal val="visible"/>
                                      </p:to>
                                    </p:set>
                                    <p:animEffect transition="in" filter="slide(fromTop)">
                                      <p:cBhvr>
                                        <p:cTn id="63" dur="1000"/>
                                        <p:tgtEl>
                                          <p:spTgt spid="3379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fontAlgn="auto">
              <a:spcAft>
                <a:spcPts val="0"/>
              </a:spcAft>
              <a:defRPr/>
            </a:pPr>
            <a:r>
              <a:rPr lang="en-US" sz="3200" dirty="0">
                <a:solidFill>
                  <a:srgbClr val="0070C0"/>
                </a:solidFill>
                <a:latin typeface="Arial" pitchFamily="34" charset="0"/>
                <a:cs typeface="Arial" pitchFamily="34" charset="0"/>
              </a:rPr>
              <a:t>ERP </a:t>
            </a:r>
            <a:r>
              <a:rPr lang="en-US" sz="3200" dirty="0" smtClean="0">
                <a:solidFill>
                  <a:srgbClr val="0070C0"/>
                </a:solidFill>
                <a:latin typeface="Arial" pitchFamily="34" charset="0"/>
                <a:cs typeface="Arial" pitchFamily="34" charset="0"/>
              </a:rPr>
              <a:t>Alignment</a:t>
            </a:r>
            <a:endParaRPr lang="en-US" sz="3200" dirty="0">
              <a:solidFill>
                <a:srgbClr val="0070C0"/>
              </a:solidFill>
              <a:latin typeface="Arial" pitchFamily="34" charset="0"/>
              <a:cs typeface="Arial" pitchFamily="34" charset="0"/>
            </a:endParaRPr>
          </a:p>
        </p:txBody>
      </p:sp>
      <p:sp>
        <p:nvSpPr>
          <p:cNvPr id="63489" name="Rectangle 3"/>
          <p:cNvSpPr>
            <a:spLocks noGrp="1" noChangeArrowheads="1"/>
          </p:cNvSpPr>
          <p:nvPr>
            <p:ph idx="1"/>
          </p:nvPr>
        </p:nvSpPr>
        <p:spPr/>
        <p:txBody>
          <a:bodyPr/>
          <a:lstStyle/>
          <a:p>
            <a:r>
              <a:rPr lang="en-US" sz="2400" dirty="0" smtClean="0">
                <a:latin typeface="Arial" charset="0"/>
                <a:cs typeface="Arial" charset="0"/>
              </a:rPr>
              <a:t>Information that is developed during the S&amp;OP process must now feed a planning systems that is in alignment with the execution systems.</a:t>
            </a:r>
          </a:p>
        </p:txBody>
      </p:sp>
      <p:pic>
        <p:nvPicPr>
          <p:cNvPr id="63492" name="Picture 4" descr="C:\Users\Owner\AppData\Local\Microsoft\Windows\Temporary Internet Files\Content.IE5\665Q067M\MP900422755[1].jpg"/>
          <p:cNvPicPr>
            <a:picLocks noChangeAspect="1" noChangeArrowheads="1"/>
          </p:cNvPicPr>
          <p:nvPr/>
        </p:nvPicPr>
        <p:blipFill>
          <a:blip r:embed="rId2" cstate="print"/>
          <a:srcRect/>
          <a:stretch>
            <a:fillRect/>
          </a:stretch>
        </p:blipFill>
        <p:spPr bwMode="auto">
          <a:xfrm>
            <a:off x="4953000" y="2911475"/>
            <a:ext cx="3505200" cy="2667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304800"/>
            <a:ext cx="7391400" cy="685800"/>
          </a:xfrm>
        </p:spPr>
        <p:txBody>
          <a:bodyPr/>
          <a:lstStyle/>
          <a:p>
            <a:pPr algn="ctr" fontAlgn="auto">
              <a:spcAft>
                <a:spcPts val="0"/>
              </a:spcAft>
              <a:defRPr/>
            </a:pPr>
            <a:r>
              <a:rPr lang="en-US" sz="3200" dirty="0">
                <a:solidFill>
                  <a:srgbClr val="0070C0"/>
                </a:solidFill>
                <a:latin typeface="Arial" pitchFamily="34" charset="0"/>
                <a:cs typeface="Arial" pitchFamily="34" charset="0"/>
              </a:rPr>
              <a:t>ERP </a:t>
            </a:r>
            <a:r>
              <a:rPr lang="en-US" sz="3200" dirty="0" smtClean="0">
                <a:solidFill>
                  <a:srgbClr val="0070C0"/>
                </a:solidFill>
                <a:latin typeface="Arial" pitchFamily="34" charset="0"/>
                <a:cs typeface="Arial" pitchFamily="34" charset="0"/>
              </a:rPr>
              <a:t>Alignment And Optimization</a:t>
            </a:r>
            <a:endParaRPr lang="en-US" sz="3200" dirty="0">
              <a:solidFill>
                <a:srgbClr val="0070C0"/>
              </a:solidFill>
              <a:latin typeface="Arial" pitchFamily="34" charset="0"/>
              <a:cs typeface="Arial" pitchFamily="34" charset="0"/>
            </a:endParaRPr>
          </a:p>
        </p:txBody>
      </p:sp>
      <p:sp>
        <p:nvSpPr>
          <p:cNvPr id="167939" name="Rectangle 3"/>
          <p:cNvSpPr>
            <a:spLocks noGrp="1" noChangeArrowheads="1"/>
          </p:cNvSpPr>
          <p:nvPr>
            <p:ph idx="1"/>
          </p:nvPr>
        </p:nvSpPr>
        <p:spPr>
          <a:xfrm>
            <a:off x="381000" y="1371600"/>
            <a:ext cx="8839200" cy="5181600"/>
          </a:xfrm>
        </p:spPr>
        <p:txBody>
          <a:bodyPr/>
          <a:lstStyle/>
          <a:p>
            <a:pPr marL="228600" indent="-228600">
              <a:lnSpc>
                <a:spcPct val="115000"/>
              </a:lnSpc>
            </a:pPr>
            <a:r>
              <a:rPr lang="en-US" sz="2400" dirty="0" smtClean="0">
                <a:latin typeface="Arial" charset="0"/>
                <a:cs typeface="Arial" charset="0"/>
              </a:rPr>
              <a:t>Is ERP in alignment and  helping you to improve customer satisfaction?</a:t>
            </a:r>
          </a:p>
          <a:p>
            <a:pPr marL="228600" indent="-228600">
              <a:lnSpc>
                <a:spcPct val="115000"/>
              </a:lnSpc>
            </a:pPr>
            <a:r>
              <a:rPr lang="en-US" sz="2400" dirty="0" smtClean="0">
                <a:latin typeface="Arial" charset="0"/>
                <a:cs typeface="Arial" charset="0"/>
              </a:rPr>
              <a:t>Is ERP in alignment and assisting you in lowering your inventory?</a:t>
            </a:r>
          </a:p>
          <a:p>
            <a:pPr marL="228600" indent="-228600">
              <a:lnSpc>
                <a:spcPct val="115000"/>
              </a:lnSpc>
            </a:pPr>
            <a:r>
              <a:rPr lang="en-US" sz="2400" dirty="0" smtClean="0">
                <a:latin typeface="Arial" charset="0"/>
                <a:cs typeface="Arial" charset="0"/>
              </a:rPr>
              <a:t>Is ERP in alignment with your order-to-delivery cycle time?</a:t>
            </a:r>
          </a:p>
          <a:p>
            <a:pPr marL="228600" indent="-228600">
              <a:lnSpc>
                <a:spcPct val="115000"/>
              </a:lnSpc>
            </a:pPr>
            <a:r>
              <a:rPr lang="en-US" sz="2400" dirty="0" smtClean="0">
                <a:latin typeface="Arial" charset="0"/>
                <a:cs typeface="Arial" charset="0"/>
              </a:rPr>
              <a:t>Has ERP shortened your time-to-market?</a:t>
            </a:r>
          </a:p>
          <a:p>
            <a:pPr marL="228600" indent="-228600">
              <a:lnSpc>
                <a:spcPct val="115000"/>
              </a:lnSpc>
            </a:pPr>
            <a:r>
              <a:rPr lang="en-US" sz="2400" dirty="0" smtClean="0">
                <a:latin typeface="Arial" charset="0"/>
                <a:cs typeface="Arial" charset="0"/>
              </a:rPr>
              <a:t>Has ERP helped you achieve a competitive advantage?</a:t>
            </a:r>
          </a:p>
          <a:p>
            <a:pPr marL="228600" indent="-228600">
              <a:lnSpc>
                <a:spcPct val="115000"/>
              </a:lnSpc>
            </a:pPr>
            <a:r>
              <a:rPr lang="en-US" sz="2400" dirty="0" smtClean="0">
                <a:latin typeface="Arial" charset="0"/>
                <a:cs typeface="Arial" charset="0"/>
              </a:rPr>
              <a:t>Is ERP giving you the information and metrics you need?</a:t>
            </a:r>
            <a:endParaRPr lang="en-US" sz="2400" i="1" u="sng" dirty="0" smtClean="0">
              <a:solidFill>
                <a:srgbClr val="990033"/>
              </a:solidFill>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7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7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7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81000" y="254643"/>
            <a:ext cx="7772400" cy="709914"/>
          </a:xfrm>
        </p:spPr>
        <p:txBody>
          <a:bodyPr>
            <a:noAutofit/>
          </a:bodyPr>
          <a:lstStyle/>
          <a:p>
            <a:pPr algn="ctr" fontAlgn="auto">
              <a:spcAft>
                <a:spcPts val="0"/>
              </a:spcAft>
              <a:defRPr/>
            </a:pPr>
            <a:r>
              <a:rPr lang="en-US" sz="3200" dirty="0" smtClean="0">
                <a:solidFill>
                  <a:srgbClr val="0070C0"/>
                </a:solidFill>
                <a:latin typeface="Arial" pitchFamily="34" charset="0"/>
                <a:cs typeface="Arial" pitchFamily="34" charset="0"/>
              </a:rPr>
              <a:t/>
            </a:r>
            <a:br>
              <a:rPr lang="en-US" sz="3200" dirty="0" smtClean="0">
                <a:solidFill>
                  <a:srgbClr val="0070C0"/>
                </a:solidFill>
                <a:latin typeface="Arial" pitchFamily="34" charset="0"/>
                <a:cs typeface="Arial" pitchFamily="34" charset="0"/>
              </a:rPr>
            </a:br>
            <a:r>
              <a:rPr lang="en-US" sz="3200" dirty="0" smtClean="0">
                <a:solidFill>
                  <a:srgbClr val="0070C0"/>
                </a:solidFill>
                <a:latin typeface="Arial" pitchFamily="34" charset="0"/>
                <a:cs typeface="Arial" pitchFamily="34" charset="0"/>
              </a:rPr>
              <a:t> Planning and Inventory Alignment   (Inventory Drivers)</a:t>
            </a:r>
            <a:endParaRPr lang="en-US" sz="3200" dirty="0">
              <a:solidFill>
                <a:srgbClr val="0070C0"/>
              </a:solidFill>
              <a:latin typeface="Arial" pitchFamily="34" charset="0"/>
              <a:cs typeface="Arial" pitchFamily="34" charset="0"/>
            </a:endParaRPr>
          </a:p>
        </p:txBody>
      </p:sp>
      <p:sp>
        <p:nvSpPr>
          <p:cNvPr id="65537" name="Rectangle 3"/>
          <p:cNvSpPr>
            <a:spLocks noGrp="1" noChangeArrowheads="1"/>
          </p:cNvSpPr>
          <p:nvPr>
            <p:ph idx="1"/>
          </p:nvPr>
        </p:nvSpPr>
        <p:spPr>
          <a:xfrm>
            <a:off x="381000" y="1574800"/>
            <a:ext cx="8305800" cy="4267200"/>
          </a:xfrm>
        </p:spPr>
        <p:txBody>
          <a:bodyPr/>
          <a:lstStyle/>
          <a:p>
            <a:pPr marL="419100" indent="-419100">
              <a:buFontTx/>
              <a:buAutoNum type="arabicPeriod"/>
            </a:pPr>
            <a:r>
              <a:rPr lang="en-US" sz="2400" dirty="0" smtClean="0">
                <a:latin typeface="Arial" charset="0"/>
                <a:cs typeface="Arial" charset="0"/>
              </a:rPr>
              <a:t>Shop loading philosophy (mix model scheduling, kanban)</a:t>
            </a:r>
          </a:p>
          <a:p>
            <a:pPr marL="419100" indent="-419100">
              <a:buFontTx/>
              <a:buAutoNum type="arabicPeriod"/>
            </a:pPr>
            <a:r>
              <a:rPr lang="en-US" sz="2400" dirty="0" smtClean="0">
                <a:latin typeface="Arial" charset="0"/>
                <a:cs typeface="Arial" charset="0"/>
              </a:rPr>
              <a:t>Forecast changes- MPS instability/configuration changes</a:t>
            </a:r>
          </a:p>
          <a:p>
            <a:pPr marL="419100" indent="-419100">
              <a:buFontTx/>
              <a:buAutoNum type="arabicPeriod"/>
            </a:pPr>
            <a:r>
              <a:rPr lang="en-US" sz="2400" dirty="0" smtClean="0">
                <a:latin typeface="Arial" charset="0"/>
                <a:cs typeface="Arial" charset="0"/>
              </a:rPr>
              <a:t>Lack of exception message discipline</a:t>
            </a:r>
          </a:p>
          <a:p>
            <a:pPr marL="419100" indent="-419100">
              <a:buFontTx/>
              <a:buAutoNum type="arabicPeriod"/>
            </a:pPr>
            <a:r>
              <a:rPr lang="en-US" sz="2400" dirty="0" smtClean="0">
                <a:latin typeface="Arial" charset="0"/>
                <a:cs typeface="Arial" charset="0"/>
              </a:rPr>
              <a:t>Manufacturing lead times</a:t>
            </a:r>
          </a:p>
          <a:p>
            <a:pPr marL="419100" indent="-419100">
              <a:buFontTx/>
              <a:buAutoNum type="arabicPeriod"/>
            </a:pPr>
            <a:r>
              <a:rPr lang="en-US" sz="2400" dirty="0" smtClean="0">
                <a:latin typeface="Arial" charset="0"/>
                <a:cs typeface="Arial" charset="0"/>
              </a:rPr>
              <a:t>Safety stock</a:t>
            </a:r>
          </a:p>
          <a:p>
            <a:pPr marL="419100" indent="-419100">
              <a:buFontTx/>
              <a:buAutoNum type="arabicPeriod"/>
            </a:pPr>
            <a:r>
              <a:rPr lang="en-US" sz="2400" dirty="0" smtClean="0">
                <a:latin typeface="Arial" charset="0"/>
                <a:cs typeface="Arial" charset="0"/>
              </a:rPr>
              <a:t>Lot sizes</a:t>
            </a:r>
          </a:p>
          <a:p>
            <a:pPr marL="419100" indent="-419100">
              <a:buFontTx/>
              <a:buAutoNum type="arabicPeriod"/>
            </a:pPr>
            <a:r>
              <a:rPr lang="en-US" sz="2400" dirty="0" smtClean="0">
                <a:latin typeface="Arial" charset="0"/>
                <a:cs typeface="Arial" charset="0"/>
              </a:rPr>
              <a:t>Min/max/multiples</a:t>
            </a:r>
          </a:p>
          <a:p>
            <a:pPr marL="419100" indent="-419100">
              <a:buFontTx/>
              <a:buAutoNum type="arabicPeriod"/>
            </a:pPr>
            <a:r>
              <a:rPr lang="en-US" sz="2400" dirty="0" smtClean="0">
                <a:latin typeface="Arial" charset="0"/>
                <a:cs typeface="Arial" charset="0"/>
              </a:rPr>
              <a:t>Lead time modifiers (move, queue, receiving, inspection)</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592138"/>
            <a:ext cx="7391400" cy="635000"/>
          </a:xfrm>
        </p:spPr>
        <p:txBody>
          <a:bodyPr>
            <a:normAutofit fontScale="90000"/>
          </a:bodyPr>
          <a:lstStyle/>
          <a:p>
            <a:pPr algn="ctr" fontAlgn="auto">
              <a:spcAft>
                <a:spcPts val="0"/>
              </a:spcAft>
              <a:defRPr/>
            </a:pPr>
            <a:r>
              <a:rPr lang="en-US" sz="3200" dirty="0" smtClean="0">
                <a:latin typeface="Arial" pitchFamily="34" charset="0"/>
                <a:cs typeface="Arial" pitchFamily="34" charset="0"/>
              </a:rPr>
              <a:t>Planning And  </a:t>
            </a:r>
            <a:r>
              <a:rPr lang="en-US" sz="3200" dirty="0">
                <a:solidFill>
                  <a:srgbClr val="0070C0"/>
                </a:solidFill>
                <a:latin typeface="Arial" pitchFamily="34" charset="0"/>
                <a:cs typeface="Arial" pitchFamily="34" charset="0"/>
              </a:rPr>
              <a:t>Inventory</a:t>
            </a:r>
            <a:r>
              <a:rPr lang="en-US" sz="3200" dirty="0">
                <a:latin typeface="Arial" pitchFamily="34" charset="0"/>
                <a:cs typeface="Arial" pitchFamily="34" charset="0"/>
              </a:rPr>
              <a:t> </a:t>
            </a:r>
            <a:r>
              <a:rPr lang="en-US" sz="3200" dirty="0" smtClean="0">
                <a:latin typeface="Arial" pitchFamily="34" charset="0"/>
                <a:cs typeface="Arial" pitchFamily="34" charset="0"/>
              </a:rPr>
              <a:t>Alignment (cont)</a:t>
            </a:r>
            <a:endParaRPr lang="en-US" sz="3200" dirty="0">
              <a:latin typeface="Arial" pitchFamily="34" charset="0"/>
              <a:cs typeface="Arial" pitchFamily="34" charset="0"/>
            </a:endParaRPr>
          </a:p>
        </p:txBody>
      </p:sp>
      <p:sp>
        <p:nvSpPr>
          <p:cNvPr id="66561" name="Rectangle 3"/>
          <p:cNvSpPr>
            <a:spLocks noGrp="1" noChangeArrowheads="1"/>
          </p:cNvSpPr>
          <p:nvPr>
            <p:ph idx="1"/>
          </p:nvPr>
        </p:nvSpPr>
        <p:spPr>
          <a:xfrm>
            <a:off x="817563" y="1874838"/>
            <a:ext cx="8326437" cy="4983162"/>
          </a:xfrm>
        </p:spPr>
        <p:txBody>
          <a:bodyPr/>
          <a:lstStyle/>
          <a:p>
            <a:pPr marL="419100" indent="-419100">
              <a:lnSpc>
                <a:spcPct val="90000"/>
              </a:lnSpc>
              <a:buFontTx/>
              <a:buAutoNum type="arabicPeriod" startAt="9"/>
            </a:pPr>
            <a:r>
              <a:rPr lang="en-US" sz="2400" dirty="0" smtClean="0">
                <a:latin typeface="Arial" charset="0"/>
                <a:cs typeface="Arial" charset="0"/>
              </a:rPr>
              <a:t>  Yield/robustness</a:t>
            </a:r>
          </a:p>
          <a:p>
            <a:pPr marL="419100" indent="-419100">
              <a:lnSpc>
                <a:spcPct val="90000"/>
              </a:lnSpc>
              <a:buFontTx/>
              <a:buAutoNum type="arabicPeriod" startAt="9"/>
            </a:pPr>
            <a:r>
              <a:rPr lang="en-US" sz="2400" dirty="0" smtClean="0">
                <a:latin typeface="Arial" charset="0"/>
                <a:cs typeface="Arial" charset="0"/>
              </a:rPr>
              <a:t>  Inaccurate inventory</a:t>
            </a:r>
          </a:p>
          <a:p>
            <a:pPr marL="419100" indent="-419100">
              <a:lnSpc>
                <a:spcPct val="90000"/>
              </a:lnSpc>
              <a:buFontTx/>
              <a:buAutoNum type="arabicPeriod" startAt="9"/>
            </a:pPr>
            <a:r>
              <a:rPr lang="en-US" sz="2400" dirty="0" smtClean="0">
                <a:latin typeface="Arial" charset="0"/>
                <a:cs typeface="Arial" charset="0"/>
              </a:rPr>
              <a:t>  Unshipped backlog</a:t>
            </a:r>
          </a:p>
          <a:p>
            <a:pPr marL="419100" indent="-419100">
              <a:lnSpc>
                <a:spcPct val="90000"/>
              </a:lnSpc>
              <a:buFontTx/>
              <a:buAutoNum type="arabicPeriod" startAt="9"/>
            </a:pPr>
            <a:r>
              <a:rPr lang="en-US" sz="2400" dirty="0" smtClean="0">
                <a:latin typeface="Arial" charset="0"/>
                <a:cs typeface="Arial" charset="0"/>
              </a:rPr>
              <a:t>  Lack of obsolete/inactive business rules</a:t>
            </a:r>
          </a:p>
          <a:p>
            <a:pPr marL="419100" indent="-419100">
              <a:lnSpc>
                <a:spcPct val="90000"/>
              </a:lnSpc>
              <a:buFontTx/>
              <a:buAutoNum type="arabicPeriod" startAt="9"/>
            </a:pPr>
            <a:r>
              <a:rPr lang="en-US" sz="2400" dirty="0" smtClean="0">
                <a:latin typeface="Arial" charset="0"/>
                <a:cs typeface="Arial" charset="0"/>
              </a:rPr>
              <a:t>  Lack of rescheduling-date alignment         		                </a:t>
            </a:r>
          </a:p>
          <a:p>
            <a:pPr marL="419100" indent="-419100">
              <a:lnSpc>
                <a:spcPct val="90000"/>
              </a:lnSpc>
              <a:buFontTx/>
              <a:buAutoNum type="arabicPeriod" startAt="9"/>
            </a:pPr>
            <a:r>
              <a:rPr lang="en-US" sz="2400" dirty="0" smtClean="0">
                <a:latin typeface="Arial" charset="0"/>
                <a:cs typeface="Arial" charset="0"/>
              </a:rPr>
              <a:t>  Lack  of bill of material control</a:t>
            </a:r>
          </a:p>
          <a:p>
            <a:pPr marL="419100" indent="-419100">
              <a:lnSpc>
                <a:spcPct val="90000"/>
              </a:lnSpc>
              <a:buFontTx/>
              <a:buAutoNum type="arabicPeriod" startAt="9"/>
            </a:pPr>
            <a:r>
              <a:rPr lang="en-US" sz="2400" dirty="0" smtClean="0">
                <a:latin typeface="Arial" charset="0"/>
                <a:cs typeface="Arial" charset="0"/>
              </a:rPr>
              <a:t>  Lack of ECO’s controls</a:t>
            </a:r>
          </a:p>
          <a:p>
            <a:pPr marL="419100" indent="-419100">
              <a:lnSpc>
                <a:spcPct val="90000"/>
              </a:lnSpc>
              <a:buFontTx/>
              <a:buAutoNum type="arabicPeriod" startAt="9"/>
            </a:pPr>
            <a:r>
              <a:rPr lang="en-US" sz="2400" dirty="0" smtClean="0">
                <a:latin typeface="Arial" charset="0"/>
                <a:cs typeface="Arial" charset="0"/>
              </a:rPr>
              <a:t>  Purchasing lead times</a:t>
            </a:r>
          </a:p>
          <a:p>
            <a:pPr marL="419100" indent="-419100">
              <a:lnSpc>
                <a:spcPct val="90000"/>
              </a:lnSpc>
              <a:buFontTx/>
              <a:buAutoNum type="arabicPeriod" startAt="9"/>
            </a:pPr>
            <a:endParaRPr lang="en-US" sz="2400" b="1" dirty="0" smtClean="0"/>
          </a:p>
          <a:p>
            <a:pPr marL="419100" indent="-419100">
              <a:lnSpc>
                <a:spcPct val="90000"/>
              </a:lnSpc>
              <a:buFontTx/>
              <a:buAutoNum type="arabicPeriod" startAt="9"/>
            </a:pPr>
            <a:endParaRPr lang="en-US" sz="2400" dirty="0" smtClean="0"/>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Grp="1" noChangeArrowheads="1"/>
          </p:cNvSpPr>
          <p:nvPr>
            <p:ph type="title"/>
          </p:nvPr>
        </p:nvSpPr>
        <p:spPr>
          <a:xfrm>
            <a:off x="990600" y="0"/>
            <a:ext cx="7076954" cy="1458410"/>
          </a:xfrm>
        </p:spPr>
        <p:txBody>
          <a:bodyPr>
            <a:noAutofit/>
          </a:bodyPr>
          <a:lstStyle/>
          <a:p>
            <a:pPr algn="ctr" fontAlgn="auto">
              <a:spcAft>
                <a:spcPts val="0"/>
              </a:spcAft>
              <a:defRPr/>
            </a:pPr>
            <a:r>
              <a:rPr lang="en-US" sz="2800" dirty="0" smtClean="0">
                <a:solidFill>
                  <a:srgbClr val="0070C0"/>
                </a:solidFill>
                <a:latin typeface="Arial" pitchFamily="34" charset="0"/>
                <a:cs typeface="Arial" pitchFamily="34" charset="0"/>
              </a:rPr>
              <a:t>Alignment </a:t>
            </a:r>
            <a:r>
              <a:rPr lang="en-US" sz="2800" dirty="0">
                <a:solidFill>
                  <a:srgbClr val="0070C0"/>
                </a:solidFill>
                <a:latin typeface="Arial" pitchFamily="34" charset="0"/>
                <a:cs typeface="Arial" pitchFamily="34" charset="0"/>
              </a:rPr>
              <a:t>and Perfection is Required</a:t>
            </a:r>
            <a:br>
              <a:rPr lang="en-US" sz="2800" dirty="0">
                <a:solidFill>
                  <a:srgbClr val="0070C0"/>
                </a:solidFill>
                <a:latin typeface="Arial" pitchFamily="34" charset="0"/>
                <a:cs typeface="Arial" pitchFamily="34" charset="0"/>
              </a:rPr>
            </a:br>
            <a:r>
              <a:rPr lang="en-US" sz="2800" dirty="0">
                <a:solidFill>
                  <a:srgbClr val="0070C0"/>
                </a:solidFill>
                <a:latin typeface="Arial" pitchFamily="34" charset="0"/>
                <a:cs typeface="Arial" pitchFamily="34" charset="0"/>
              </a:rPr>
              <a:t>In The “Order to Cash” Cycle</a:t>
            </a:r>
          </a:p>
        </p:txBody>
      </p:sp>
      <p:sp>
        <p:nvSpPr>
          <p:cNvPr id="164868" name="Rectangle 4"/>
          <p:cNvSpPr>
            <a:spLocks noGrp="1" noChangeArrowheads="1"/>
          </p:cNvSpPr>
          <p:nvPr>
            <p:ph idx="1"/>
          </p:nvPr>
        </p:nvSpPr>
        <p:spPr>
          <a:xfrm>
            <a:off x="304800" y="1273175"/>
            <a:ext cx="8382000" cy="4572000"/>
          </a:xfrm>
        </p:spPr>
        <p:txBody>
          <a:bodyPr>
            <a:normAutofit lnSpcReduction="10000"/>
          </a:bodyPr>
          <a:lstStyle/>
          <a:p>
            <a:pPr marL="0" indent="0">
              <a:lnSpc>
                <a:spcPct val="90000"/>
              </a:lnSpc>
              <a:buSzPct val="100000"/>
              <a:buFont typeface="Arial" charset="0"/>
              <a:buChar char="•"/>
              <a:tabLst>
                <a:tab pos="571500" algn="l"/>
              </a:tabLst>
            </a:pPr>
            <a:r>
              <a:rPr lang="en-US" sz="2400" dirty="0" smtClean="0">
                <a:latin typeface="Arial" charset="0"/>
                <a:cs typeface="Arial" charset="0"/>
              </a:rPr>
              <a:t> Front end		</a:t>
            </a:r>
          </a:p>
          <a:p>
            <a:pPr marL="914400" lvl="2" indent="0">
              <a:lnSpc>
                <a:spcPct val="90000"/>
              </a:lnSpc>
              <a:buFont typeface="Arial" charset="0"/>
              <a:buChar char="•"/>
              <a:tabLst>
                <a:tab pos="571500" algn="l"/>
              </a:tabLst>
            </a:pPr>
            <a:r>
              <a:rPr lang="en-US" sz="2400" dirty="0" smtClean="0">
                <a:latin typeface="Arial" charset="0"/>
                <a:cs typeface="Arial" charset="0"/>
              </a:rPr>
              <a:t> Quotations</a:t>
            </a:r>
          </a:p>
          <a:p>
            <a:pPr marL="914400" lvl="2" indent="0">
              <a:lnSpc>
                <a:spcPct val="90000"/>
              </a:lnSpc>
              <a:buFont typeface="Arial" charset="0"/>
              <a:buChar char="•"/>
              <a:tabLst>
                <a:tab pos="571500" algn="l"/>
              </a:tabLst>
            </a:pPr>
            <a:r>
              <a:rPr lang="en-US" sz="2400" dirty="0" smtClean="0">
                <a:latin typeface="Arial" charset="0"/>
                <a:cs typeface="Arial" charset="0"/>
              </a:rPr>
              <a:t> Order entry </a:t>
            </a:r>
          </a:p>
          <a:p>
            <a:pPr marL="914400" lvl="2" indent="0">
              <a:lnSpc>
                <a:spcPct val="90000"/>
              </a:lnSpc>
              <a:buFont typeface="Arial" charset="0"/>
              <a:buChar char="•"/>
              <a:tabLst>
                <a:tab pos="571500" algn="l"/>
              </a:tabLst>
            </a:pPr>
            <a:r>
              <a:rPr lang="en-US" sz="2400" dirty="0" smtClean="0">
                <a:latin typeface="Arial" charset="0"/>
                <a:cs typeface="Arial" charset="0"/>
              </a:rPr>
              <a:t> Customer relationship </a:t>
            </a:r>
            <a:r>
              <a:rPr lang="en-US" dirty="0" smtClean="0">
                <a:latin typeface="Arial" charset="0"/>
                <a:cs typeface="Arial" charset="0"/>
              </a:rPr>
              <a:t>m</a:t>
            </a:r>
            <a:r>
              <a:rPr lang="en-US" sz="2400" dirty="0" smtClean="0">
                <a:latin typeface="Arial" charset="0"/>
                <a:cs typeface="Arial" charset="0"/>
              </a:rPr>
              <a:t>anagement</a:t>
            </a:r>
          </a:p>
          <a:p>
            <a:pPr marL="914400" lvl="2" indent="0">
              <a:lnSpc>
                <a:spcPct val="90000"/>
              </a:lnSpc>
              <a:buFont typeface="Arial" charset="0"/>
              <a:buChar char="•"/>
              <a:tabLst>
                <a:tab pos="571500" algn="l"/>
              </a:tabLst>
            </a:pPr>
            <a:r>
              <a:rPr lang="en-US" sz="2400" dirty="0" smtClean="0">
                <a:latin typeface="Arial" charset="0"/>
                <a:cs typeface="Arial" charset="0"/>
              </a:rPr>
              <a:t> Demand planning</a:t>
            </a:r>
          </a:p>
          <a:p>
            <a:pPr marL="914400" lvl="2" indent="0">
              <a:lnSpc>
                <a:spcPct val="90000"/>
              </a:lnSpc>
              <a:buFont typeface="Arial" charset="0"/>
              <a:buChar char="•"/>
              <a:tabLst>
                <a:tab pos="571500" algn="l"/>
              </a:tabLst>
            </a:pPr>
            <a:r>
              <a:rPr lang="en-US" sz="2400" dirty="0" smtClean="0">
                <a:latin typeface="Arial" charset="0"/>
                <a:cs typeface="Arial" charset="0"/>
              </a:rPr>
              <a:t> Sales force automation</a:t>
            </a:r>
          </a:p>
          <a:p>
            <a:pPr marL="0" indent="0">
              <a:lnSpc>
                <a:spcPct val="130000"/>
              </a:lnSpc>
              <a:buFont typeface="Arial" charset="0"/>
              <a:buChar char="•"/>
              <a:tabLst>
                <a:tab pos="571500" algn="l"/>
              </a:tabLst>
            </a:pPr>
            <a:r>
              <a:rPr lang="en-US" sz="2400" dirty="0" smtClean="0">
                <a:latin typeface="Arial" charset="0"/>
                <a:cs typeface="Arial" charset="0"/>
              </a:rPr>
              <a:t> Execution (lean ERP)</a:t>
            </a:r>
          </a:p>
          <a:p>
            <a:pPr marL="914400" lvl="2" indent="0">
              <a:lnSpc>
                <a:spcPct val="90000"/>
              </a:lnSpc>
              <a:buFont typeface="Arial" charset="0"/>
              <a:buChar char="•"/>
              <a:tabLst>
                <a:tab pos="571500" algn="l"/>
              </a:tabLst>
            </a:pPr>
            <a:r>
              <a:rPr lang="en-US" sz="2400" dirty="0" smtClean="0">
                <a:latin typeface="Arial" charset="0"/>
                <a:cs typeface="Arial" charset="0"/>
              </a:rPr>
              <a:t> Planning/inventory</a:t>
            </a:r>
          </a:p>
          <a:p>
            <a:pPr marL="914400" lvl="2" indent="0">
              <a:lnSpc>
                <a:spcPct val="90000"/>
              </a:lnSpc>
              <a:buFont typeface="Arial" charset="0"/>
              <a:buChar char="•"/>
              <a:tabLst>
                <a:tab pos="571500" algn="l"/>
              </a:tabLst>
            </a:pPr>
            <a:r>
              <a:rPr lang="en-US" sz="2400" dirty="0" smtClean="0">
                <a:latin typeface="Arial" charset="0"/>
                <a:cs typeface="Arial" charset="0"/>
              </a:rPr>
              <a:t> Purchasing</a:t>
            </a:r>
          </a:p>
          <a:p>
            <a:pPr marL="914400" lvl="2" indent="0">
              <a:lnSpc>
                <a:spcPct val="90000"/>
              </a:lnSpc>
              <a:buFont typeface="Arial" charset="0"/>
              <a:buChar char="•"/>
              <a:tabLst>
                <a:tab pos="571500" algn="l"/>
              </a:tabLst>
            </a:pPr>
            <a:r>
              <a:rPr lang="en-US" sz="2400" dirty="0" smtClean="0">
                <a:latin typeface="Arial" charset="0"/>
                <a:cs typeface="Arial" charset="0"/>
              </a:rPr>
              <a:t> Shop floor</a:t>
            </a:r>
          </a:p>
          <a:p>
            <a:pPr marL="914400" lvl="2" indent="0">
              <a:lnSpc>
                <a:spcPct val="90000"/>
              </a:lnSpc>
              <a:buFont typeface="Arial" charset="0"/>
              <a:buChar char="•"/>
              <a:tabLst>
                <a:tab pos="571500" algn="l"/>
              </a:tabLst>
            </a:pPr>
            <a:r>
              <a:rPr lang="en-US" sz="2400" dirty="0" smtClean="0">
                <a:latin typeface="Arial" charset="0"/>
                <a:cs typeface="Arial" charset="0"/>
              </a:rPr>
              <a:t> Receiving, warehousing, shipping</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81000" y="210273"/>
            <a:ext cx="7696200" cy="875818"/>
          </a:xfrm>
        </p:spPr>
        <p:txBody>
          <a:bodyPr>
            <a:noAutofit/>
          </a:bodyPr>
          <a:lstStyle/>
          <a:p>
            <a:pPr algn="ctr" fontAlgn="auto">
              <a:spcAft>
                <a:spcPts val="0"/>
              </a:spcAft>
              <a:defRPr/>
            </a:pPr>
            <a:r>
              <a:rPr lang="en-US" sz="3200" dirty="0" smtClean="0">
                <a:solidFill>
                  <a:srgbClr val="0070C0"/>
                </a:solidFill>
                <a:latin typeface="Arial" pitchFamily="34" charset="0"/>
                <a:cs typeface="Arial" pitchFamily="34" charset="0"/>
              </a:rPr>
              <a:t> </a:t>
            </a:r>
            <a:r>
              <a:rPr lang="en-US" sz="3200" dirty="0">
                <a:solidFill>
                  <a:srgbClr val="0070C0"/>
                </a:solidFill>
                <a:latin typeface="Arial" pitchFamily="34" charset="0"/>
                <a:cs typeface="Arial" pitchFamily="34" charset="0"/>
              </a:rPr>
              <a:t>Alignment cont.</a:t>
            </a:r>
            <a:br>
              <a:rPr lang="en-US" sz="3200" dirty="0">
                <a:solidFill>
                  <a:srgbClr val="0070C0"/>
                </a:solidFill>
                <a:latin typeface="Arial" pitchFamily="34" charset="0"/>
                <a:cs typeface="Arial" pitchFamily="34" charset="0"/>
              </a:rPr>
            </a:br>
            <a:r>
              <a:rPr lang="en-US" sz="3200" dirty="0">
                <a:solidFill>
                  <a:srgbClr val="0070C0"/>
                </a:solidFill>
                <a:latin typeface="Arial" pitchFamily="34" charset="0"/>
                <a:cs typeface="Arial" pitchFamily="34" charset="0"/>
              </a:rPr>
              <a:t>“Order to Cash” </a:t>
            </a:r>
          </a:p>
        </p:txBody>
      </p:sp>
      <p:sp>
        <p:nvSpPr>
          <p:cNvPr id="165891" name="Rectangle 3"/>
          <p:cNvSpPr>
            <a:spLocks noGrp="1" noChangeArrowheads="1"/>
          </p:cNvSpPr>
          <p:nvPr>
            <p:ph idx="1"/>
          </p:nvPr>
        </p:nvSpPr>
        <p:spPr>
          <a:xfrm>
            <a:off x="685800" y="1400175"/>
            <a:ext cx="7391400" cy="4221163"/>
          </a:xfrm>
        </p:spPr>
        <p:txBody>
          <a:bodyPr/>
          <a:lstStyle/>
          <a:p>
            <a:pPr marL="0" indent="0">
              <a:buClr>
                <a:schemeClr val="tx1"/>
              </a:buClr>
              <a:buSzPct val="100000"/>
              <a:buFont typeface="Arial" charset="0"/>
              <a:buChar char="•"/>
              <a:tabLst>
                <a:tab pos="571500" algn="l"/>
              </a:tabLst>
            </a:pPr>
            <a:r>
              <a:rPr lang="en-US" sz="3500" b="1" dirty="0" smtClean="0"/>
              <a:t> </a:t>
            </a:r>
            <a:r>
              <a:rPr lang="en-US" sz="2400" dirty="0" smtClean="0">
                <a:latin typeface="Arial" charset="0"/>
                <a:cs typeface="Arial" charset="0"/>
              </a:rPr>
              <a:t>Support</a:t>
            </a:r>
          </a:p>
          <a:p>
            <a:pPr marL="914400" lvl="2" indent="0">
              <a:buClr>
                <a:srgbClr val="0070C0"/>
              </a:buClr>
              <a:buFont typeface="Arial" charset="0"/>
              <a:buChar char="•"/>
              <a:tabLst>
                <a:tab pos="571500" algn="l"/>
              </a:tabLst>
            </a:pPr>
            <a:r>
              <a:rPr lang="en-US" sz="2400" dirty="0" smtClean="0">
                <a:latin typeface="Arial" charset="0"/>
                <a:cs typeface="Arial" charset="0"/>
              </a:rPr>
              <a:t> Rapid database build</a:t>
            </a:r>
          </a:p>
          <a:p>
            <a:pPr marL="1371600" lvl="3" indent="0">
              <a:buClr>
                <a:srgbClr val="0070C0"/>
              </a:buClr>
              <a:buFont typeface="Arial" charset="0"/>
              <a:buChar char="•"/>
              <a:tabLst>
                <a:tab pos="571500" algn="l"/>
              </a:tabLst>
            </a:pPr>
            <a:r>
              <a:rPr lang="en-US" sz="2400" dirty="0" smtClean="0">
                <a:latin typeface="Arial" charset="0"/>
                <a:cs typeface="Arial" charset="0"/>
              </a:rPr>
              <a:t> Part numbers, BOM’s, routings</a:t>
            </a:r>
          </a:p>
          <a:p>
            <a:pPr marL="1371600" lvl="3" indent="0">
              <a:buClr>
                <a:srgbClr val="0070C0"/>
              </a:buClr>
              <a:buFont typeface="Arial" charset="0"/>
              <a:buChar char="•"/>
              <a:tabLst>
                <a:tab pos="571500" algn="l"/>
              </a:tabLst>
            </a:pPr>
            <a:r>
              <a:rPr lang="en-US" sz="2400" dirty="0" smtClean="0">
                <a:latin typeface="Arial" charset="0"/>
                <a:cs typeface="Arial" charset="0"/>
              </a:rPr>
              <a:t> Compliance		</a:t>
            </a:r>
          </a:p>
          <a:p>
            <a:pPr marL="914400" lvl="2" indent="0">
              <a:buClr>
                <a:srgbClr val="0070C0"/>
              </a:buClr>
              <a:buFont typeface="Arial" charset="0"/>
              <a:buChar char="•"/>
              <a:tabLst>
                <a:tab pos="571500" algn="l"/>
              </a:tabLst>
            </a:pPr>
            <a:r>
              <a:rPr lang="en-US" sz="2400" dirty="0" smtClean="0">
                <a:latin typeface="Arial" charset="0"/>
                <a:cs typeface="Arial" charset="0"/>
              </a:rPr>
              <a:t> New </a:t>
            </a:r>
            <a:r>
              <a:rPr lang="en-US" dirty="0" smtClean="0">
                <a:latin typeface="Arial" charset="0"/>
                <a:cs typeface="Arial" charset="0"/>
              </a:rPr>
              <a:t>p</a:t>
            </a:r>
            <a:r>
              <a:rPr lang="en-US" sz="2400" dirty="0" smtClean="0">
                <a:latin typeface="Arial" charset="0"/>
                <a:cs typeface="Arial" charset="0"/>
              </a:rPr>
              <a:t>roduct introduction (NPI)</a:t>
            </a:r>
          </a:p>
          <a:p>
            <a:pPr marL="914400" lvl="2" indent="0">
              <a:buClr>
                <a:srgbClr val="0070C0"/>
              </a:buClr>
              <a:buFont typeface="Arial" charset="0"/>
              <a:buChar char="•"/>
              <a:tabLst>
                <a:tab pos="571500" algn="l"/>
              </a:tabLst>
            </a:pPr>
            <a:r>
              <a:rPr lang="en-US" sz="2400" dirty="0" smtClean="0">
                <a:latin typeface="Arial" charset="0"/>
                <a:cs typeface="Arial" charset="0"/>
              </a:rPr>
              <a:t> Rapid customization of product</a:t>
            </a:r>
          </a:p>
          <a:p>
            <a:pPr marL="914400" lvl="2" indent="0">
              <a:buClr>
                <a:srgbClr val="0070C0"/>
              </a:buClr>
              <a:buFont typeface="Arial" charset="0"/>
              <a:buChar char="•"/>
              <a:tabLst>
                <a:tab pos="571500" algn="l"/>
              </a:tabLst>
            </a:pPr>
            <a:r>
              <a:rPr lang="en-US" sz="2400" dirty="0" smtClean="0">
                <a:latin typeface="Arial" charset="0"/>
                <a:cs typeface="Arial" charset="0"/>
              </a:rPr>
              <a:t> Product rationalization</a:t>
            </a:r>
          </a:p>
          <a:p>
            <a:pPr marL="914400" lvl="2" indent="0">
              <a:lnSpc>
                <a:spcPct val="70000"/>
              </a:lnSpc>
              <a:buFont typeface="Arial" charset="0"/>
              <a:buChar char="•"/>
              <a:tabLst>
                <a:tab pos="571500" algn="l"/>
              </a:tabLst>
            </a:pPr>
            <a:endParaRPr lang="en-US" sz="2400" dirty="0" smtClean="0">
              <a:latin typeface="Arial" charset="0"/>
              <a:cs typeface="Arial" charset="0"/>
            </a:endParaRPr>
          </a:p>
          <a:p>
            <a:pPr marL="0" indent="0">
              <a:buSzPct val="100000"/>
              <a:buFont typeface="Arial" charset="0"/>
              <a:buChar char="•"/>
              <a:tabLst>
                <a:tab pos="571500" algn="l"/>
              </a:tabLst>
            </a:pPr>
            <a:r>
              <a:rPr lang="en-US" sz="2400" dirty="0" smtClean="0">
                <a:latin typeface="Arial" charset="0"/>
                <a:cs typeface="Arial" charset="0"/>
              </a:rPr>
              <a:t> Financials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latin typeface="Arial" pitchFamily="34" charset="0"/>
                <a:cs typeface="Arial" pitchFamily="34" charset="0"/>
              </a:rPr>
              <a:t>Align and Optimize Lean Suppliers</a:t>
            </a:r>
            <a:endParaRPr lang="en-US" sz="3200" dirty="0">
              <a:latin typeface="Arial" pitchFamily="34" charset="0"/>
              <a:cs typeface="Arial" pitchFamily="34" charset="0"/>
            </a:endParaRPr>
          </a:p>
        </p:txBody>
      </p:sp>
      <p:sp>
        <p:nvSpPr>
          <p:cNvPr id="69633" name="Content Placeholder 2"/>
          <p:cNvSpPr>
            <a:spLocks noGrp="1"/>
          </p:cNvSpPr>
          <p:nvPr>
            <p:ph idx="1"/>
          </p:nvPr>
        </p:nvSpPr>
        <p:spPr>
          <a:xfrm>
            <a:off x="457200" y="1584325"/>
            <a:ext cx="8229600" cy="4043363"/>
          </a:xfrm>
        </p:spPr>
        <p:txBody>
          <a:bodyPr/>
          <a:lstStyle/>
          <a:p>
            <a:r>
              <a:rPr lang="en-US" sz="2800" dirty="0" smtClean="0">
                <a:latin typeface="Arial" charset="0"/>
                <a:cs typeface="Arial" charset="0"/>
              </a:rPr>
              <a:t>Responsive to change</a:t>
            </a:r>
          </a:p>
          <a:p>
            <a:r>
              <a:rPr lang="en-US" sz="2800" dirty="0" smtClean="0">
                <a:latin typeface="Arial" charset="0"/>
                <a:cs typeface="Arial" charset="0"/>
              </a:rPr>
              <a:t>Cost controlled with lean processes</a:t>
            </a:r>
          </a:p>
          <a:p>
            <a:r>
              <a:rPr lang="en-US" sz="2800" dirty="0" smtClean="0">
                <a:latin typeface="Arial" charset="0"/>
                <a:cs typeface="Arial" charset="0"/>
              </a:rPr>
              <a:t>Include suppliers in the value chain</a:t>
            </a:r>
          </a:p>
          <a:p>
            <a:pPr lvl="2">
              <a:buClr>
                <a:srgbClr val="0070C0"/>
              </a:buClr>
            </a:pPr>
            <a:r>
              <a:rPr lang="en-US" dirty="0" smtClean="0">
                <a:latin typeface="Arial" charset="0"/>
                <a:cs typeface="Arial" charset="0"/>
              </a:rPr>
              <a:t>Assist suppliers in their lean transformation</a:t>
            </a:r>
          </a:p>
          <a:p>
            <a:pPr lvl="2">
              <a:buClr>
                <a:srgbClr val="0070C0"/>
              </a:buClr>
            </a:pPr>
            <a:r>
              <a:rPr lang="en-US" dirty="0" smtClean="0">
                <a:latin typeface="Arial" charset="0"/>
                <a:cs typeface="Arial" charset="0"/>
              </a:rPr>
              <a:t>Involve them in your lean activities</a:t>
            </a:r>
          </a:p>
          <a:p>
            <a:pPr lvl="2">
              <a:buClr>
                <a:srgbClr val="0070C0"/>
              </a:buClr>
            </a:pPr>
            <a:r>
              <a:rPr lang="en-US" dirty="0" smtClean="0">
                <a:latin typeface="Arial" charset="0"/>
                <a:cs typeface="Arial" charset="0"/>
              </a:rPr>
              <a:t>Work in collaboration </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33400" y="228600"/>
            <a:ext cx="8153400" cy="114300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Lean Supply Chain Management Business Forces</a:t>
            </a:r>
          </a:p>
        </p:txBody>
      </p:sp>
      <p:sp>
        <p:nvSpPr>
          <p:cNvPr id="30721" name="Rectangle 3"/>
          <p:cNvSpPr>
            <a:spLocks noGrp="1" noChangeArrowheads="1"/>
          </p:cNvSpPr>
          <p:nvPr>
            <p:ph idx="1"/>
          </p:nvPr>
        </p:nvSpPr>
        <p:spPr>
          <a:xfrm>
            <a:off x="323850" y="1371600"/>
            <a:ext cx="9144000" cy="4495800"/>
          </a:xfrm>
        </p:spPr>
        <p:txBody>
          <a:bodyPr/>
          <a:lstStyle/>
          <a:p>
            <a:pPr marL="2520950" lvl="4">
              <a:lnSpc>
                <a:spcPct val="90000"/>
              </a:lnSpc>
              <a:buFontTx/>
              <a:buNone/>
              <a:tabLst>
                <a:tab pos="2679700" algn="l"/>
              </a:tabLst>
            </a:pPr>
            <a:endParaRPr lang="en-US" sz="1700" dirty="0" smtClean="0"/>
          </a:p>
          <a:p>
            <a:pPr lvl="3">
              <a:lnSpc>
                <a:spcPct val="90000"/>
              </a:lnSpc>
              <a:buClr>
                <a:srgbClr val="0070C0"/>
              </a:buClr>
              <a:buFontTx/>
              <a:buChar char="•"/>
              <a:tabLst>
                <a:tab pos="2679700" algn="l"/>
              </a:tabLst>
            </a:pPr>
            <a:r>
              <a:rPr lang="en-US" sz="2200" dirty="0" smtClean="0">
                <a:latin typeface="Arial" charset="0"/>
                <a:cs typeface="Arial" charset="0"/>
              </a:rPr>
              <a:t>Cost management and reduction</a:t>
            </a:r>
          </a:p>
          <a:p>
            <a:pPr lvl="3">
              <a:lnSpc>
                <a:spcPct val="90000"/>
              </a:lnSpc>
              <a:spcBef>
                <a:spcPct val="30000"/>
              </a:spcBef>
              <a:buClr>
                <a:srgbClr val="0070C0"/>
              </a:buClr>
              <a:buFontTx/>
              <a:buChar char="•"/>
              <a:tabLst>
                <a:tab pos="2679700" algn="l"/>
              </a:tabLst>
            </a:pPr>
            <a:r>
              <a:rPr lang="en-US" sz="2200" dirty="0" smtClean="0">
                <a:latin typeface="Arial" charset="0"/>
                <a:cs typeface="Arial" charset="0"/>
              </a:rPr>
              <a:t>Demand management:</a:t>
            </a:r>
          </a:p>
          <a:p>
            <a:pPr marL="2520950" lvl="4">
              <a:lnSpc>
                <a:spcPct val="90000"/>
              </a:lnSpc>
              <a:buClr>
                <a:srgbClr val="0070C0"/>
              </a:buClr>
              <a:buFontTx/>
              <a:buChar char="-"/>
              <a:tabLst>
                <a:tab pos="2679700" algn="l"/>
              </a:tabLst>
            </a:pPr>
            <a:r>
              <a:rPr lang="en-US" i="1" dirty="0" smtClean="0">
                <a:latin typeface="Arial" charset="0"/>
                <a:cs typeface="Arial" charset="0"/>
              </a:rPr>
              <a:t>Lead time reduction</a:t>
            </a:r>
          </a:p>
          <a:p>
            <a:pPr marL="2520950" lvl="4">
              <a:lnSpc>
                <a:spcPct val="90000"/>
              </a:lnSpc>
              <a:buClr>
                <a:srgbClr val="0070C0"/>
              </a:buClr>
              <a:buFontTx/>
              <a:buChar char="-"/>
              <a:tabLst>
                <a:tab pos="2679700" algn="l"/>
              </a:tabLst>
            </a:pPr>
            <a:r>
              <a:rPr lang="en-US" i="1" dirty="0" smtClean="0">
                <a:latin typeface="Arial" charset="0"/>
                <a:cs typeface="Arial" charset="0"/>
              </a:rPr>
              <a:t>Agility</a:t>
            </a:r>
          </a:p>
          <a:p>
            <a:pPr marL="2520950" lvl="4">
              <a:lnSpc>
                <a:spcPct val="90000"/>
              </a:lnSpc>
              <a:buClr>
                <a:srgbClr val="0070C0"/>
              </a:buClr>
              <a:buFontTx/>
              <a:buChar char="-"/>
              <a:tabLst>
                <a:tab pos="2679700" algn="l"/>
              </a:tabLst>
            </a:pPr>
            <a:r>
              <a:rPr lang="en-US" i="1" dirty="0" smtClean="0">
                <a:latin typeface="Arial" charset="0"/>
                <a:cs typeface="Arial" charset="0"/>
              </a:rPr>
              <a:t>Competitive pricing </a:t>
            </a:r>
          </a:p>
          <a:p>
            <a:pPr marL="2520950" lvl="4">
              <a:lnSpc>
                <a:spcPct val="90000"/>
              </a:lnSpc>
              <a:buClr>
                <a:srgbClr val="0070C0"/>
              </a:buClr>
              <a:buFontTx/>
              <a:buChar char="-"/>
              <a:tabLst>
                <a:tab pos="2679700" algn="l"/>
              </a:tabLst>
            </a:pPr>
            <a:r>
              <a:rPr lang="en-US" i="1" dirty="0" smtClean="0">
                <a:latin typeface="Arial" charset="0"/>
                <a:cs typeface="Arial" charset="0"/>
              </a:rPr>
              <a:t>Global sourcing</a:t>
            </a:r>
          </a:p>
          <a:p>
            <a:pPr marL="2520950" lvl="4">
              <a:lnSpc>
                <a:spcPct val="90000"/>
              </a:lnSpc>
              <a:spcAft>
                <a:spcPct val="20000"/>
              </a:spcAft>
              <a:buClr>
                <a:srgbClr val="0070C0"/>
              </a:buClr>
              <a:buFontTx/>
              <a:buChar char="-"/>
              <a:tabLst>
                <a:tab pos="2679700" algn="l"/>
              </a:tabLst>
            </a:pPr>
            <a:r>
              <a:rPr lang="en-US" i="1" dirty="0" smtClean="0">
                <a:latin typeface="Arial" charset="0"/>
                <a:cs typeface="Arial" charset="0"/>
              </a:rPr>
              <a:t>Outsourcing</a:t>
            </a:r>
          </a:p>
          <a:p>
            <a:pPr lvl="3">
              <a:lnSpc>
                <a:spcPct val="90000"/>
              </a:lnSpc>
              <a:spcBef>
                <a:spcPct val="30000"/>
              </a:spcBef>
              <a:buClr>
                <a:srgbClr val="0070C0"/>
              </a:buClr>
              <a:buFontTx/>
              <a:buChar char="•"/>
              <a:tabLst>
                <a:tab pos="2679700" algn="l"/>
              </a:tabLst>
            </a:pPr>
            <a:r>
              <a:rPr lang="en-US" sz="2200" dirty="0" smtClean="0">
                <a:latin typeface="Arial" charset="0"/>
                <a:cs typeface="Arial" charset="0"/>
              </a:rPr>
              <a:t>Software sophistication</a:t>
            </a:r>
          </a:p>
          <a:p>
            <a:pPr lvl="3">
              <a:lnSpc>
                <a:spcPct val="90000"/>
              </a:lnSpc>
              <a:spcBef>
                <a:spcPct val="30000"/>
              </a:spcBef>
              <a:buClr>
                <a:srgbClr val="0070C0"/>
              </a:buClr>
              <a:buFontTx/>
              <a:buChar char="•"/>
              <a:tabLst>
                <a:tab pos="2679700" algn="l"/>
              </a:tabLst>
            </a:pPr>
            <a:r>
              <a:rPr lang="en-US" sz="2200" dirty="0" smtClean="0">
                <a:latin typeface="Arial" charset="0"/>
                <a:cs typeface="Arial" charset="0"/>
              </a:rPr>
              <a:t>Customer satisfaction</a:t>
            </a:r>
          </a:p>
          <a:p>
            <a:pPr lvl="3">
              <a:lnSpc>
                <a:spcPct val="90000"/>
              </a:lnSpc>
              <a:spcBef>
                <a:spcPct val="30000"/>
              </a:spcBef>
              <a:buClr>
                <a:srgbClr val="0070C0"/>
              </a:buClr>
              <a:buFontTx/>
              <a:buChar char="•"/>
              <a:tabLst>
                <a:tab pos="2679700" algn="l"/>
              </a:tabLst>
            </a:pPr>
            <a:r>
              <a:rPr lang="en-US" sz="2200" dirty="0" smtClean="0">
                <a:latin typeface="Arial" charset="0"/>
                <a:cs typeface="Arial" charset="0"/>
              </a:rPr>
              <a:t>Risk management</a:t>
            </a:r>
          </a:p>
          <a:p>
            <a:pPr lvl="3">
              <a:lnSpc>
                <a:spcPct val="90000"/>
              </a:lnSpc>
              <a:spcBef>
                <a:spcPct val="30000"/>
              </a:spcBef>
              <a:buClr>
                <a:srgbClr val="0070C0"/>
              </a:buClr>
              <a:buFontTx/>
              <a:buChar char="•"/>
              <a:tabLst>
                <a:tab pos="2679700" algn="l"/>
              </a:tabLst>
            </a:pPr>
            <a:r>
              <a:rPr lang="en-US" sz="2200" dirty="0" smtClean="0">
                <a:latin typeface="Arial" charset="0"/>
                <a:cs typeface="Arial" charset="0"/>
              </a:rPr>
              <a:t>Market share and margin improvements</a:t>
            </a:r>
          </a:p>
          <a:p>
            <a:pPr marL="862013" lvl="1">
              <a:lnSpc>
                <a:spcPct val="90000"/>
              </a:lnSpc>
              <a:buClr>
                <a:schemeClr val="tx1"/>
              </a:buClr>
              <a:buFontTx/>
              <a:buChar char="•"/>
              <a:tabLst>
                <a:tab pos="2679700" algn="l"/>
              </a:tabLst>
            </a:pPr>
            <a:endParaRPr lang="en-US" sz="2400" dirty="0" smtClean="0"/>
          </a:p>
          <a:p>
            <a:pPr marL="282575" indent="0">
              <a:lnSpc>
                <a:spcPct val="90000"/>
              </a:lnSpc>
              <a:buFontTx/>
              <a:buNone/>
              <a:tabLst>
                <a:tab pos="2679700" algn="l"/>
              </a:tabLst>
            </a:pPr>
            <a:endParaRPr lang="en-US" sz="2400" dirty="0" smtClean="0"/>
          </a:p>
        </p:txBody>
      </p:sp>
      <p:sp>
        <p:nvSpPr>
          <p:cNvPr id="3072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ea typeface="ＭＳ Ｐゴシック" pitchFamily="34" charset="-128"/>
              </a:rPr>
              <a:t>Marino Associates, LLC 2020</a:t>
            </a:r>
            <a:endParaRPr lang="en-US" dirty="0">
              <a:ea typeface="ＭＳ Ｐゴシック" pitchFamily="34" charset="-128"/>
            </a:endParaRPr>
          </a:p>
        </p:txBody>
      </p:sp>
      <p:sp>
        <p:nvSpPr>
          <p:cNvPr id="30725" name="Footer Placeholder 4"/>
          <p:cNvSpPr txBox="1">
            <a:spLocks/>
          </p:cNvSpPr>
          <p:nvPr/>
        </p:nvSpPr>
        <p:spPr bwMode="auto">
          <a:xfrm>
            <a:off x="2889250" y="6205538"/>
            <a:ext cx="6124575" cy="406400"/>
          </a:xfrm>
          <a:prstGeom prst="rect">
            <a:avLst/>
          </a:prstGeom>
          <a:noFill/>
          <a:ln w="9525">
            <a:noFill/>
            <a:miter lim="800000"/>
            <a:headEnd/>
            <a:tailEnd/>
          </a:ln>
        </p:spPr>
        <p:txBody>
          <a:bodyPr/>
          <a:lstStyle/>
          <a:p>
            <a:pPr algn="ctr" defTabSz="914400"/>
            <a:endParaRPr lang="en-US" altLang="en-US" sz="1400" dirty="0">
              <a:solidFill>
                <a:srgbClr val="808080"/>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Lean Procurement</a:t>
            </a:r>
            <a:endParaRPr lang="en-US" sz="3200" dirty="0">
              <a:solidFill>
                <a:srgbClr val="0070C0"/>
              </a:solidFill>
              <a:latin typeface="Arial" pitchFamily="34" charset="0"/>
              <a:cs typeface="Arial" pitchFamily="34" charset="0"/>
            </a:endParaRPr>
          </a:p>
        </p:txBody>
      </p:sp>
      <p:sp>
        <p:nvSpPr>
          <p:cNvPr id="70657" name="Content Placeholder 2"/>
          <p:cNvSpPr>
            <a:spLocks noGrp="1"/>
          </p:cNvSpPr>
          <p:nvPr>
            <p:ph idx="1"/>
          </p:nvPr>
        </p:nvSpPr>
        <p:spPr/>
        <p:txBody>
          <a:bodyPr/>
          <a:lstStyle/>
          <a:p>
            <a:r>
              <a:rPr lang="en-US" sz="2800" b="1" dirty="0" smtClean="0">
                <a:solidFill>
                  <a:srgbClr val="0070C0"/>
                </a:solidFill>
                <a:latin typeface="Arial" charset="0"/>
                <a:cs typeface="Arial" charset="0"/>
              </a:rPr>
              <a:t>E-Procurement: </a:t>
            </a:r>
          </a:p>
          <a:p>
            <a:pPr lvl="2"/>
            <a:r>
              <a:rPr lang="en-US" dirty="0" smtClean="0">
                <a:latin typeface="Arial" charset="0"/>
                <a:cs typeface="Arial" charset="0"/>
              </a:rPr>
              <a:t>Process all transactions, strategic sourcing, bidding and reverse auctions using web-based applications</a:t>
            </a:r>
          </a:p>
          <a:p>
            <a:pPr lvl="2"/>
            <a:endParaRPr lang="en-US" dirty="0" smtClean="0">
              <a:latin typeface="Arial" charset="0"/>
              <a:cs typeface="Arial" charset="0"/>
            </a:endParaRPr>
          </a:p>
          <a:p>
            <a:r>
              <a:rPr lang="en-US" sz="2800" b="1" dirty="0" smtClean="0">
                <a:solidFill>
                  <a:srgbClr val="0070C0"/>
                </a:solidFill>
                <a:latin typeface="Arial" charset="0"/>
                <a:cs typeface="Arial" charset="0"/>
              </a:rPr>
              <a:t>Automate Procurement:</a:t>
            </a:r>
          </a:p>
          <a:p>
            <a:pPr lvl="2">
              <a:buClr>
                <a:srgbClr val="0070C0"/>
              </a:buClr>
            </a:pPr>
            <a:r>
              <a:rPr lang="en-US" dirty="0" smtClean="0">
                <a:latin typeface="Arial" charset="0"/>
                <a:cs typeface="Arial" charset="0"/>
              </a:rPr>
              <a:t>“A” items under Kanban control</a:t>
            </a:r>
          </a:p>
          <a:p>
            <a:pPr lvl="2">
              <a:buClr>
                <a:srgbClr val="0070C0"/>
              </a:buClr>
            </a:pPr>
            <a:r>
              <a:rPr lang="en-US" dirty="0" smtClean="0">
                <a:latin typeface="Arial" charset="0"/>
                <a:cs typeface="Arial" charset="0"/>
              </a:rPr>
              <a:t>“B” items under auto MRP planning</a:t>
            </a:r>
          </a:p>
          <a:p>
            <a:pPr lvl="2">
              <a:buClr>
                <a:srgbClr val="0070C0"/>
              </a:buClr>
            </a:pPr>
            <a:r>
              <a:rPr lang="en-US" dirty="0" smtClean="0">
                <a:latin typeface="Arial" charset="0"/>
                <a:cs typeface="Arial" charset="0"/>
              </a:rPr>
              <a:t>“C” items under vendor managed inventory</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Lean Procurement (cont.)</a:t>
            </a:r>
            <a:endParaRPr lang="en-US" sz="3200" dirty="0">
              <a:solidFill>
                <a:srgbClr val="0070C0"/>
              </a:solidFill>
              <a:latin typeface="Arial" pitchFamily="34" charset="0"/>
              <a:cs typeface="Arial" pitchFamily="34" charset="0"/>
            </a:endParaRPr>
          </a:p>
        </p:txBody>
      </p:sp>
      <p:sp>
        <p:nvSpPr>
          <p:cNvPr id="71681" name="Content Placeholder 2"/>
          <p:cNvSpPr>
            <a:spLocks noGrp="1"/>
          </p:cNvSpPr>
          <p:nvPr>
            <p:ph idx="1"/>
          </p:nvPr>
        </p:nvSpPr>
        <p:spPr>
          <a:xfrm>
            <a:off x="457200" y="1790700"/>
            <a:ext cx="8229600" cy="4110038"/>
          </a:xfrm>
        </p:spPr>
        <p:txBody>
          <a:bodyPr/>
          <a:lstStyle/>
          <a:p>
            <a:r>
              <a:rPr lang="en-US" sz="2800" b="1" dirty="0" smtClean="0">
                <a:solidFill>
                  <a:srgbClr val="0070C0"/>
                </a:solidFill>
                <a:latin typeface="Arial" charset="0"/>
                <a:cs typeface="Arial" charset="0"/>
              </a:rPr>
              <a:t>Supply Chain Visibility</a:t>
            </a:r>
          </a:p>
          <a:p>
            <a:pPr lvl="2">
              <a:buClr>
                <a:srgbClr val="0070C0"/>
              </a:buClr>
            </a:pPr>
            <a:r>
              <a:rPr lang="en-US" dirty="0" smtClean="0">
                <a:latin typeface="Arial" charset="0"/>
                <a:cs typeface="Arial" charset="0"/>
              </a:rPr>
              <a:t>Suppliers must be able to see into their customers operations and customers must be able to see into their suppliers operations</a:t>
            </a:r>
          </a:p>
          <a:p>
            <a:pPr lvl="2">
              <a:buClr>
                <a:srgbClr val="0070C0"/>
              </a:buClr>
            </a:pPr>
            <a:r>
              <a:rPr lang="en-US" dirty="0" smtClean="0">
                <a:latin typeface="Arial" charset="0"/>
                <a:cs typeface="Arial" charset="0"/>
              </a:rPr>
              <a:t>Organizations should value map the current value stream and create “to be” processes</a:t>
            </a:r>
          </a:p>
          <a:p>
            <a:pPr lvl="2">
              <a:buClr>
                <a:srgbClr val="0070C0"/>
              </a:buClr>
            </a:pPr>
            <a:r>
              <a:rPr lang="en-US" dirty="0" smtClean="0">
                <a:latin typeface="Arial" charset="0"/>
                <a:cs typeface="Arial" charset="0"/>
              </a:rPr>
              <a:t>The supply should create a flow on information while establishing a pull of information and products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Lean Manufacturing</a:t>
            </a:r>
            <a:endParaRPr lang="en-US" sz="3200" dirty="0">
              <a:solidFill>
                <a:srgbClr val="0070C0"/>
              </a:solidFill>
              <a:latin typeface="Arial" pitchFamily="34" charset="0"/>
              <a:cs typeface="Arial" pitchFamily="34" charset="0"/>
            </a:endParaRPr>
          </a:p>
        </p:txBody>
      </p:sp>
      <p:sp>
        <p:nvSpPr>
          <p:cNvPr id="72705" name="Content Placeholder 2"/>
          <p:cNvSpPr>
            <a:spLocks noGrp="1"/>
          </p:cNvSpPr>
          <p:nvPr>
            <p:ph idx="1"/>
          </p:nvPr>
        </p:nvSpPr>
        <p:spPr/>
        <p:txBody>
          <a:bodyPr/>
          <a:lstStyle/>
          <a:p>
            <a:r>
              <a:rPr lang="en-US" sz="2800" dirty="0" smtClean="0">
                <a:latin typeface="Arial" charset="0"/>
                <a:cs typeface="Arial" charset="0"/>
              </a:rPr>
              <a:t>Produce what the customer wants, in the quantity the customer wants, when the customer wants it and with minimum resources.</a:t>
            </a:r>
          </a:p>
          <a:p>
            <a:r>
              <a:rPr lang="en-US" sz="2800" dirty="0" smtClean="0">
                <a:latin typeface="Arial" charset="0"/>
                <a:cs typeface="Arial" charset="0"/>
              </a:rPr>
              <a:t>Create a pull on the rest of the organization</a:t>
            </a:r>
          </a:p>
          <a:p>
            <a:r>
              <a:rPr lang="en-US" sz="2800" dirty="0" smtClean="0">
                <a:latin typeface="Arial" charset="0"/>
                <a:cs typeface="Arial" charset="0"/>
              </a:rPr>
              <a:t>Presents the greatest opportunity for cost reduction and quality improvement</a:t>
            </a:r>
          </a:p>
          <a:p>
            <a:r>
              <a:rPr lang="en-US" sz="2800" dirty="0" smtClean="0">
                <a:latin typeface="Arial" charset="0"/>
                <a:cs typeface="Arial" charset="0"/>
              </a:rPr>
              <a:t>Can become a competitive weapon for sales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Lean Warehousing</a:t>
            </a:r>
            <a:endParaRPr lang="en-US" sz="3200" dirty="0">
              <a:solidFill>
                <a:srgbClr val="0070C0"/>
              </a:solidFill>
              <a:latin typeface="Arial" pitchFamily="34" charset="0"/>
              <a:cs typeface="Arial" pitchFamily="34" charset="0"/>
            </a:endParaRPr>
          </a:p>
        </p:txBody>
      </p:sp>
      <p:sp>
        <p:nvSpPr>
          <p:cNvPr id="73729" name="Content Placeholder 2"/>
          <p:cNvSpPr>
            <a:spLocks noGrp="1"/>
          </p:cNvSpPr>
          <p:nvPr>
            <p:ph idx="1"/>
          </p:nvPr>
        </p:nvSpPr>
        <p:spPr/>
        <p:txBody>
          <a:bodyPr/>
          <a:lstStyle/>
          <a:p>
            <a:r>
              <a:rPr lang="en-US" sz="2800" b="1" dirty="0" smtClean="0">
                <a:solidFill>
                  <a:srgbClr val="0070C0"/>
                </a:solidFill>
                <a:latin typeface="Arial" charset="0"/>
                <a:cs typeface="Arial" charset="0"/>
              </a:rPr>
              <a:t>Eliminate non-value added processes and wastes in product:</a:t>
            </a:r>
          </a:p>
          <a:p>
            <a:pPr lvl="2"/>
            <a:r>
              <a:rPr lang="en-US" dirty="0" smtClean="0">
                <a:latin typeface="Arial" charset="0"/>
                <a:cs typeface="Arial" charset="0"/>
              </a:rPr>
              <a:t>Receiving</a:t>
            </a:r>
          </a:p>
          <a:p>
            <a:pPr lvl="2"/>
            <a:r>
              <a:rPr lang="en-US" dirty="0" smtClean="0">
                <a:latin typeface="Arial" charset="0"/>
                <a:cs typeface="Arial" charset="0"/>
              </a:rPr>
              <a:t>Put-away</a:t>
            </a:r>
          </a:p>
          <a:p>
            <a:pPr lvl="2"/>
            <a:r>
              <a:rPr lang="en-US" dirty="0" smtClean="0">
                <a:latin typeface="Arial" charset="0"/>
                <a:cs typeface="Arial" charset="0"/>
              </a:rPr>
              <a:t>Location control</a:t>
            </a:r>
          </a:p>
          <a:p>
            <a:pPr lvl="2"/>
            <a:r>
              <a:rPr lang="en-US" dirty="0" smtClean="0">
                <a:latin typeface="Arial" charset="0"/>
                <a:cs typeface="Arial" charset="0"/>
              </a:rPr>
              <a:t>Picking </a:t>
            </a:r>
          </a:p>
          <a:p>
            <a:pPr lvl="2"/>
            <a:r>
              <a:rPr lang="en-US" dirty="0" smtClean="0">
                <a:latin typeface="Arial" charset="0"/>
                <a:cs typeface="Arial" charset="0"/>
              </a:rPr>
              <a:t>Packing</a:t>
            </a:r>
          </a:p>
          <a:p>
            <a:pPr lvl="2"/>
            <a:r>
              <a:rPr lang="en-US" dirty="0" smtClean="0">
                <a:latin typeface="Arial" charset="0"/>
                <a:cs typeface="Arial" charset="0"/>
              </a:rPr>
              <a:t>Shipping</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Lean Warehousing (cont.)</a:t>
            </a:r>
            <a:endParaRPr lang="en-US" sz="3200" dirty="0">
              <a:solidFill>
                <a:srgbClr val="0070C0"/>
              </a:solidFill>
              <a:latin typeface="Arial" pitchFamily="34" charset="0"/>
              <a:cs typeface="Arial" pitchFamily="34" charset="0"/>
            </a:endParaRPr>
          </a:p>
        </p:txBody>
      </p:sp>
      <p:sp>
        <p:nvSpPr>
          <p:cNvPr id="74753" name="Content Placeholder 2"/>
          <p:cNvSpPr>
            <a:spLocks noGrp="1"/>
          </p:cNvSpPr>
          <p:nvPr>
            <p:ph idx="1"/>
          </p:nvPr>
        </p:nvSpPr>
        <p:spPr/>
        <p:txBody>
          <a:bodyPr/>
          <a:lstStyle/>
          <a:p>
            <a:r>
              <a:rPr lang="en-US" sz="2800" b="1" dirty="0" smtClean="0">
                <a:solidFill>
                  <a:srgbClr val="0070C0"/>
                </a:solidFill>
                <a:latin typeface="Arial" charset="0"/>
                <a:cs typeface="Arial" charset="0"/>
              </a:rPr>
              <a:t>Warehouse wastes can be costly:</a:t>
            </a:r>
          </a:p>
          <a:p>
            <a:pPr lvl="2"/>
            <a:r>
              <a:rPr lang="en-US" dirty="0" smtClean="0">
                <a:latin typeface="Arial" charset="0"/>
                <a:cs typeface="Arial" charset="0"/>
              </a:rPr>
              <a:t>Defective product management</a:t>
            </a:r>
          </a:p>
          <a:p>
            <a:pPr lvl="2"/>
            <a:r>
              <a:rPr lang="en-US" dirty="0" smtClean="0">
                <a:latin typeface="Arial" charset="0"/>
                <a:cs typeface="Arial" charset="0"/>
              </a:rPr>
              <a:t>Excessive product management</a:t>
            </a:r>
          </a:p>
          <a:p>
            <a:pPr lvl="2"/>
            <a:r>
              <a:rPr lang="en-US" dirty="0" smtClean="0">
                <a:latin typeface="Arial" charset="0"/>
                <a:cs typeface="Arial" charset="0"/>
              </a:rPr>
              <a:t>Excessive motion and handling</a:t>
            </a:r>
          </a:p>
          <a:p>
            <a:pPr lvl="2"/>
            <a:r>
              <a:rPr lang="en-US" dirty="0" smtClean="0">
                <a:latin typeface="Arial" charset="0"/>
                <a:cs typeface="Arial" charset="0"/>
              </a:rPr>
              <a:t>Excessive processing steps</a:t>
            </a:r>
          </a:p>
          <a:p>
            <a:pPr lvl="2"/>
            <a:r>
              <a:rPr lang="en-US" dirty="0" smtClean="0">
                <a:latin typeface="Arial" charset="0"/>
                <a:cs typeface="Arial" charset="0"/>
              </a:rPr>
              <a:t>Excessive transportation steps and distances</a:t>
            </a:r>
          </a:p>
          <a:p>
            <a:pPr lvl="2"/>
            <a:r>
              <a:rPr lang="en-US" dirty="0" smtClean="0">
                <a:latin typeface="Arial" charset="0"/>
                <a:cs typeface="Arial" charset="0"/>
              </a:rPr>
              <a:t>Excessive delays in the information flow</a:t>
            </a:r>
          </a:p>
          <a:p>
            <a:pPr lvl="2"/>
            <a:endParaRPr lang="en-US" dirty="0"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Lean Transportation</a:t>
            </a:r>
            <a:endParaRPr lang="en-US" sz="3200" dirty="0">
              <a:solidFill>
                <a:srgbClr val="0070C0"/>
              </a:solidFill>
              <a:latin typeface="Arial" pitchFamily="34" charset="0"/>
              <a:cs typeface="Arial" pitchFamily="34" charset="0"/>
            </a:endParaRPr>
          </a:p>
        </p:txBody>
      </p:sp>
      <p:sp>
        <p:nvSpPr>
          <p:cNvPr id="75777" name="Content Placeholder 2"/>
          <p:cNvSpPr>
            <a:spLocks noGrp="1"/>
          </p:cNvSpPr>
          <p:nvPr>
            <p:ph idx="1"/>
          </p:nvPr>
        </p:nvSpPr>
        <p:spPr/>
        <p:txBody>
          <a:bodyPr/>
          <a:lstStyle/>
          <a:p>
            <a:r>
              <a:rPr lang="en-US" sz="2800" b="1" dirty="0" smtClean="0">
                <a:solidFill>
                  <a:srgbClr val="0070C0"/>
                </a:solidFill>
                <a:latin typeface="Arial" charset="0"/>
                <a:cs typeface="Arial" charset="0"/>
              </a:rPr>
              <a:t>Lean process and concepts:</a:t>
            </a:r>
          </a:p>
          <a:p>
            <a:pPr lvl="2"/>
            <a:r>
              <a:rPr lang="en-US" dirty="0" smtClean="0">
                <a:latin typeface="Arial" charset="0"/>
                <a:cs typeface="Arial" charset="0"/>
              </a:rPr>
              <a:t>Core carrier programs</a:t>
            </a:r>
          </a:p>
          <a:p>
            <a:pPr lvl="2"/>
            <a:r>
              <a:rPr lang="en-US" dirty="0" smtClean="0">
                <a:latin typeface="Arial" charset="0"/>
                <a:cs typeface="Arial" charset="0"/>
              </a:rPr>
              <a:t>Improved transportation administrative processes and automated functions</a:t>
            </a:r>
          </a:p>
          <a:p>
            <a:pPr lvl="2"/>
            <a:r>
              <a:rPr lang="en-US" dirty="0" smtClean="0">
                <a:latin typeface="Arial" charset="0"/>
                <a:cs typeface="Arial" charset="0"/>
              </a:rPr>
              <a:t>Optimized mode selection and pooling orders</a:t>
            </a:r>
          </a:p>
          <a:p>
            <a:pPr lvl="2"/>
            <a:r>
              <a:rPr lang="en-US" dirty="0" smtClean="0">
                <a:latin typeface="Arial" charset="0"/>
                <a:cs typeface="Arial" charset="0"/>
              </a:rPr>
              <a:t>Combined multi-stop truckloads</a:t>
            </a:r>
          </a:p>
          <a:p>
            <a:pPr lvl="2"/>
            <a:r>
              <a:rPr lang="en-US" dirty="0" smtClean="0">
                <a:latin typeface="Arial" charset="0"/>
                <a:cs typeface="Arial" charset="0"/>
              </a:rPr>
              <a:t>Cross docking</a:t>
            </a:r>
          </a:p>
          <a:p>
            <a:pPr lvl="2"/>
            <a:r>
              <a:rPr lang="en-US" dirty="0" smtClean="0">
                <a:latin typeface="Arial" charset="0"/>
                <a:cs typeface="Arial" charset="0"/>
              </a:rPr>
              <a:t>Right sizing equipment</a:t>
            </a:r>
          </a:p>
          <a:p>
            <a:pPr lvl="2"/>
            <a:r>
              <a:rPr lang="en-US" dirty="0" smtClean="0">
                <a:latin typeface="Arial" charset="0"/>
                <a:cs typeface="Arial" charset="0"/>
              </a:rPr>
              <a:t>Import/export transportation processes</a:t>
            </a:r>
          </a:p>
          <a:p>
            <a:pPr lvl="2"/>
            <a:r>
              <a:rPr lang="en-US" dirty="0" smtClean="0">
                <a:latin typeface="Arial" charset="0"/>
                <a:cs typeface="Arial" charset="0"/>
              </a:rPr>
              <a:t>Inbound transportation and backhauls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304800"/>
            <a:ext cx="8229600" cy="1143000"/>
          </a:xfrm>
        </p:spPr>
        <p:txBody>
          <a:bodyPr/>
          <a:lstStyle/>
          <a:p>
            <a:pPr algn="ctr" fontAlgn="auto">
              <a:spcAft>
                <a:spcPts val="0"/>
              </a:spcAft>
              <a:defRPr/>
            </a:pPr>
            <a:r>
              <a:rPr lang="en-US" sz="2800" dirty="0" smtClean="0">
                <a:solidFill>
                  <a:srgbClr val="0070C0"/>
                </a:solidFill>
                <a:latin typeface="Arial" pitchFamily="34" charset="0"/>
                <a:cs typeface="Arial" pitchFamily="34" charset="0"/>
              </a:rPr>
              <a:t>Sales to Ship Workflows  </a:t>
            </a:r>
            <a:r>
              <a:rPr lang="en-US" sz="2800" dirty="0">
                <a:solidFill>
                  <a:srgbClr val="0070C0"/>
                </a:solidFill>
                <a:latin typeface="Arial" pitchFamily="34" charset="0"/>
                <a:cs typeface="Arial" pitchFamily="34" charset="0"/>
              </a:rPr>
              <a:t>will be in Alignment WHEN…</a:t>
            </a:r>
          </a:p>
        </p:txBody>
      </p:sp>
      <p:sp>
        <p:nvSpPr>
          <p:cNvPr id="76801" name="Rectangle 3"/>
          <p:cNvSpPr>
            <a:spLocks noGrp="1" noChangeArrowheads="1"/>
          </p:cNvSpPr>
          <p:nvPr>
            <p:ph idx="1"/>
          </p:nvPr>
        </p:nvSpPr>
        <p:spPr>
          <a:xfrm>
            <a:off x="228600" y="1447800"/>
            <a:ext cx="8763000" cy="5410200"/>
          </a:xfrm>
        </p:spPr>
        <p:txBody>
          <a:bodyPr/>
          <a:lstStyle/>
          <a:p>
            <a:pPr marL="419100" indent="-419100">
              <a:buFontTx/>
              <a:buAutoNum type="arabicPeriod"/>
            </a:pPr>
            <a:r>
              <a:rPr lang="en-US" sz="2400" dirty="0" smtClean="0">
                <a:latin typeface="Arial" charset="0"/>
                <a:cs typeface="Arial" charset="0"/>
              </a:rPr>
              <a:t>All “A” suppliers have been value stream mapped and non-value added activities eliminated</a:t>
            </a:r>
          </a:p>
          <a:p>
            <a:pPr marL="419100" indent="-419100">
              <a:buFontTx/>
              <a:buAutoNum type="arabicPeriod"/>
            </a:pPr>
            <a:r>
              <a:rPr lang="en-US" sz="2400" dirty="0" smtClean="0">
                <a:latin typeface="Arial" charset="0"/>
                <a:cs typeface="Arial" charset="0"/>
              </a:rPr>
              <a:t>No buyer involvement for “A” supplier releasing </a:t>
            </a:r>
          </a:p>
          <a:p>
            <a:pPr marL="419100" indent="-419100">
              <a:buFontTx/>
              <a:buAutoNum type="arabicPeriod"/>
            </a:pPr>
            <a:r>
              <a:rPr lang="en-US" sz="2400" dirty="0" smtClean="0">
                <a:latin typeface="Arial" charset="0"/>
                <a:cs typeface="Arial" charset="0"/>
              </a:rPr>
              <a:t>All “A” suppliers have service agreements (</a:t>
            </a:r>
            <a:r>
              <a:rPr lang="en-US" sz="2400" dirty="0" smtClean="0">
                <a:solidFill>
                  <a:schemeClr val="tx2"/>
                </a:solidFill>
                <a:latin typeface="Arial" charset="0"/>
                <a:cs typeface="Arial" charset="0"/>
              </a:rPr>
              <a:t>VMI, Evergreen, consignment, productivity, and schedule Agreements</a:t>
            </a:r>
            <a:r>
              <a:rPr lang="en-US" sz="2400" dirty="0" smtClean="0">
                <a:latin typeface="Arial" charset="0"/>
                <a:cs typeface="Arial" charset="0"/>
              </a:rPr>
              <a:t>)</a:t>
            </a:r>
          </a:p>
          <a:p>
            <a:pPr marL="419100" indent="-419100">
              <a:buFontTx/>
              <a:buAutoNum type="arabicPeriod"/>
            </a:pPr>
            <a:r>
              <a:rPr lang="en-US" sz="2400" dirty="0" smtClean="0">
                <a:latin typeface="Arial" charset="0"/>
                <a:cs typeface="Arial" charset="0"/>
              </a:rPr>
              <a:t>All “A” suppliers deliver at first operation or “Kanban supermarket” </a:t>
            </a:r>
          </a:p>
          <a:p>
            <a:pPr marL="419100" indent="-419100">
              <a:buFontTx/>
              <a:buAutoNum type="arabicPeriod"/>
            </a:pPr>
            <a:r>
              <a:rPr lang="en-US" sz="2400" dirty="0" smtClean="0">
                <a:latin typeface="Arial" charset="0"/>
                <a:cs typeface="Arial" charset="0"/>
              </a:rPr>
              <a:t>Same day or next day delivery for “A” supplier demand </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76200"/>
            <a:ext cx="9144000" cy="114300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Sales To Ship Workflow </a:t>
            </a:r>
            <a:r>
              <a:rPr lang="en-US" sz="3200" dirty="0">
                <a:solidFill>
                  <a:srgbClr val="0070C0"/>
                </a:solidFill>
                <a:latin typeface="Arial" pitchFamily="34" charset="0"/>
                <a:cs typeface="Arial" pitchFamily="34" charset="0"/>
              </a:rPr>
              <a:t>Alignment </a:t>
            </a:r>
            <a:r>
              <a:rPr lang="en-US" sz="3200" dirty="0" smtClean="0">
                <a:solidFill>
                  <a:srgbClr val="0070C0"/>
                </a:solidFill>
                <a:latin typeface="Arial" pitchFamily="34" charset="0"/>
                <a:cs typeface="Arial" pitchFamily="34" charset="0"/>
              </a:rPr>
              <a:t>(cont.)</a:t>
            </a:r>
            <a:endParaRPr lang="en-US" sz="3200" dirty="0">
              <a:solidFill>
                <a:srgbClr val="0070C0"/>
              </a:solidFill>
              <a:latin typeface="Arial" pitchFamily="34" charset="0"/>
              <a:cs typeface="Arial" pitchFamily="34" charset="0"/>
            </a:endParaRPr>
          </a:p>
        </p:txBody>
      </p:sp>
      <p:sp>
        <p:nvSpPr>
          <p:cNvPr id="77825" name="Rectangle 3"/>
          <p:cNvSpPr>
            <a:spLocks noGrp="1" noChangeArrowheads="1"/>
          </p:cNvSpPr>
          <p:nvPr>
            <p:ph idx="1"/>
          </p:nvPr>
        </p:nvSpPr>
        <p:spPr>
          <a:xfrm>
            <a:off x="369888" y="1295400"/>
            <a:ext cx="8774112" cy="5867400"/>
          </a:xfrm>
        </p:spPr>
        <p:txBody>
          <a:bodyPr/>
          <a:lstStyle/>
          <a:p>
            <a:pPr marL="609600" indent="-609600">
              <a:spcAft>
                <a:spcPct val="30000"/>
              </a:spcAft>
              <a:buFontTx/>
              <a:buAutoNum type="arabicPeriod" startAt="6"/>
            </a:pPr>
            <a:r>
              <a:rPr lang="en-US" sz="2400" dirty="0" smtClean="0">
                <a:latin typeface="Arial" charset="0"/>
                <a:cs typeface="Arial" charset="0"/>
              </a:rPr>
              <a:t>Key suppliers feed “supermarket” or point-of    consumption buffer areas </a:t>
            </a:r>
          </a:p>
          <a:p>
            <a:pPr marL="609600" indent="-609600">
              <a:spcAft>
                <a:spcPct val="30000"/>
              </a:spcAft>
              <a:buFontTx/>
              <a:buAutoNum type="arabicPeriod" startAt="6"/>
            </a:pPr>
            <a:r>
              <a:rPr lang="en-US" sz="2400" dirty="0" smtClean="0">
                <a:latin typeface="Arial" charset="0"/>
                <a:cs typeface="Arial" charset="0"/>
              </a:rPr>
              <a:t>All pallets are pre labeled </a:t>
            </a:r>
          </a:p>
          <a:p>
            <a:pPr marL="609600" indent="-609600">
              <a:spcAft>
                <a:spcPct val="30000"/>
              </a:spcAft>
              <a:buFontTx/>
              <a:buAutoNum type="arabicPeriod" startAt="6"/>
            </a:pPr>
            <a:r>
              <a:rPr lang="en-US" sz="2400" dirty="0" smtClean="0">
                <a:latin typeface="Arial" charset="0"/>
                <a:cs typeface="Arial" charset="0"/>
              </a:rPr>
              <a:t>All key “A” suppliers are all certified</a:t>
            </a:r>
          </a:p>
          <a:p>
            <a:pPr marL="609600" indent="-609600">
              <a:spcAft>
                <a:spcPct val="30000"/>
              </a:spcAft>
              <a:buFont typeface="Wingdings 3" pitchFamily="18" charset="2"/>
              <a:buNone/>
            </a:pPr>
            <a:r>
              <a:rPr lang="en-US" sz="2400" dirty="0" smtClean="0">
                <a:latin typeface="Arial" charset="0"/>
                <a:cs typeface="Arial" charset="0"/>
              </a:rPr>
              <a:t>		 </a:t>
            </a:r>
            <a:r>
              <a:rPr lang="en-US" sz="2400" dirty="0" smtClean="0">
                <a:latin typeface="Arial" charset="0"/>
                <a:cs typeface="Arial" charset="0"/>
                <a:sym typeface="Wingdings" pitchFamily="2" charset="2"/>
              </a:rPr>
              <a:t> No inspection        No counting</a:t>
            </a:r>
            <a:endParaRPr lang="en-US" sz="2400" dirty="0" smtClean="0">
              <a:latin typeface="Arial" charset="0"/>
              <a:cs typeface="Arial" charset="0"/>
            </a:endParaRPr>
          </a:p>
          <a:p>
            <a:pPr marL="609600" indent="-609600">
              <a:spcAft>
                <a:spcPct val="30000"/>
              </a:spcAft>
              <a:buFontTx/>
              <a:buAutoNum type="arabicPeriod" startAt="9"/>
            </a:pPr>
            <a:r>
              <a:rPr lang="en-US" sz="2400" dirty="0" smtClean="0">
                <a:latin typeface="Arial" charset="0"/>
                <a:cs typeface="Arial" charset="0"/>
              </a:rPr>
              <a:t>All “A” suppliers have qualified specifications </a:t>
            </a:r>
          </a:p>
          <a:p>
            <a:pPr marL="609600" indent="-609600">
              <a:spcAft>
                <a:spcPct val="30000"/>
              </a:spcAft>
              <a:buFontTx/>
              <a:buAutoNum type="arabicPeriod" startAt="9"/>
            </a:pPr>
            <a:r>
              <a:rPr lang="en-US" sz="2400" dirty="0" smtClean="0">
                <a:latin typeface="Arial" charset="0"/>
                <a:cs typeface="Arial" charset="0"/>
              </a:rPr>
              <a:t>All key “A” suppliers have standard delivery schedule</a:t>
            </a:r>
          </a:p>
          <a:p>
            <a:pPr marL="609600" indent="-609600">
              <a:spcAft>
                <a:spcPct val="30000"/>
              </a:spcAft>
              <a:buFontTx/>
              <a:buAutoNum type="arabicPeriod" startAt="9"/>
            </a:pPr>
            <a:r>
              <a:rPr lang="en-US" sz="2400" dirty="0" smtClean="0">
                <a:latin typeface="Arial" charset="0"/>
                <a:cs typeface="Arial" charset="0"/>
              </a:rPr>
              <a:t>“B” suppliers will use “auto” MRP</a:t>
            </a:r>
          </a:p>
          <a:p>
            <a:pPr marL="609600" indent="-609600">
              <a:spcAft>
                <a:spcPct val="30000"/>
              </a:spcAft>
              <a:buFontTx/>
              <a:buAutoNum type="arabicPeriod" startAt="9"/>
            </a:pPr>
            <a:r>
              <a:rPr lang="en-US" sz="2400" dirty="0" smtClean="0">
                <a:latin typeface="Arial" charset="0"/>
                <a:cs typeface="Arial" charset="0"/>
              </a:rPr>
              <a:t>“C” suppliers will use “bread man” deliveries </a:t>
            </a:r>
          </a:p>
          <a:p>
            <a:pPr marL="609600" indent="-609600">
              <a:lnSpc>
                <a:spcPct val="70000"/>
              </a:lnSpc>
              <a:spcBef>
                <a:spcPct val="40000"/>
              </a:spcBef>
              <a:spcAft>
                <a:spcPct val="30000"/>
              </a:spcAft>
            </a:pPr>
            <a:endParaRPr lang="en-US" sz="2400" b="1" dirty="0" smtClean="0"/>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Path Forward</a:t>
            </a:r>
            <a:endParaRPr lang="en-US" sz="3200" dirty="0">
              <a:solidFill>
                <a:srgbClr val="0070C0"/>
              </a:solidFill>
              <a:latin typeface="Arial" pitchFamily="34" charset="0"/>
              <a:cs typeface="Arial" pitchFamily="34" charset="0"/>
            </a:endParaRPr>
          </a:p>
        </p:txBody>
      </p:sp>
      <p:sp>
        <p:nvSpPr>
          <p:cNvPr id="78849" name="Content Placeholder 2"/>
          <p:cNvSpPr>
            <a:spLocks noGrp="1"/>
          </p:cNvSpPr>
          <p:nvPr>
            <p:ph idx="1"/>
          </p:nvPr>
        </p:nvSpPr>
        <p:spPr/>
        <p:txBody>
          <a:bodyPr/>
          <a:lstStyle/>
          <a:p>
            <a:r>
              <a:rPr lang="en-US" sz="2800" b="1" dirty="0" smtClean="0">
                <a:solidFill>
                  <a:srgbClr val="0070C0"/>
                </a:solidFill>
                <a:latin typeface="Arial" charset="0"/>
                <a:cs typeface="Arial" charset="0"/>
              </a:rPr>
              <a:t>To align and optimize workflows with lean thinking companies must:</a:t>
            </a:r>
          </a:p>
          <a:p>
            <a:pPr>
              <a:buFont typeface="Wingdings 3" pitchFamily="18" charset="2"/>
              <a:buNone/>
            </a:pPr>
            <a:endParaRPr lang="en-US" sz="2800" b="1" dirty="0" smtClean="0">
              <a:solidFill>
                <a:srgbClr val="0070C0"/>
              </a:solidFill>
              <a:latin typeface="Arial" charset="0"/>
              <a:cs typeface="Arial" charset="0"/>
            </a:endParaRPr>
          </a:p>
          <a:p>
            <a:pPr lvl="2"/>
            <a:r>
              <a:rPr lang="en-US" dirty="0" smtClean="0">
                <a:latin typeface="Arial" charset="0"/>
                <a:cs typeface="Arial" charset="0"/>
              </a:rPr>
              <a:t>Require an attitude of continuous improvement based on action</a:t>
            </a:r>
          </a:p>
          <a:p>
            <a:pPr lvl="2"/>
            <a:r>
              <a:rPr lang="en-US" dirty="0" smtClean="0">
                <a:latin typeface="Arial" charset="0"/>
                <a:cs typeface="Arial" charset="0"/>
              </a:rPr>
              <a:t>Apply lean to all elements of the supply chain</a:t>
            </a:r>
          </a:p>
          <a:p>
            <a:pPr lvl="2"/>
            <a:r>
              <a:rPr lang="en-US" dirty="0" smtClean="0">
                <a:latin typeface="Arial" charset="0"/>
                <a:cs typeface="Arial" charset="0"/>
              </a:rPr>
              <a:t>Attack all of the traditional silos </a:t>
            </a:r>
          </a:p>
          <a:p>
            <a:pPr lvl="2"/>
            <a:r>
              <a:rPr lang="en-US" dirty="0" smtClean="0">
                <a:latin typeface="Arial" charset="0"/>
                <a:cs typeface="Arial" charset="0"/>
              </a:rPr>
              <a:t>Embrace change</a:t>
            </a:r>
          </a:p>
          <a:p>
            <a:pPr lvl="2"/>
            <a:r>
              <a:rPr lang="en-US" dirty="0" smtClean="0">
                <a:latin typeface="Arial" charset="0"/>
                <a:cs typeface="Arial" charset="0"/>
              </a:rPr>
              <a:t>Adopt a sense of urgency</a:t>
            </a:r>
          </a:p>
          <a:p>
            <a:pPr lvl="2">
              <a:buFont typeface="Wingdings 2" pitchFamily="18" charset="2"/>
              <a:buNone/>
            </a:pPr>
            <a:endParaRPr lang="en-US" dirty="0" smtClean="0">
              <a:solidFill>
                <a:srgbClr val="0070C0"/>
              </a:solidFill>
              <a:latin typeface="Arial" charset="0"/>
              <a:cs typeface="Arial" charset="0"/>
            </a:endParaRPr>
          </a:p>
          <a:p>
            <a:pPr lvl="2"/>
            <a:endParaRPr lang="en-US" dirty="0" smtClean="0"/>
          </a:p>
        </p:txBody>
      </p:sp>
      <p:pic>
        <p:nvPicPr>
          <p:cNvPr id="78852" name="Picture 2" descr="C:\Users\Owner\AppData\Local\Microsoft\Windows\Temporary Internet Files\Content.IE5\XG81ZB4F\MP900442372[1].jpg"/>
          <p:cNvPicPr>
            <a:picLocks noChangeAspect="1" noChangeArrowheads="1"/>
          </p:cNvPicPr>
          <p:nvPr/>
        </p:nvPicPr>
        <p:blipFill>
          <a:blip r:embed="rId2" cstate="print"/>
          <a:srcRect/>
          <a:stretch>
            <a:fillRect/>
          </a:stretch>
        </p:blipFill>
        <p:spPr bwMode="auto">
          <a:xfrm>
            <a:off x="6376988" y="4560888"/>
            <a:ext cx="2571750" cy="1420812"/>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Key Steps to Align and Optimize</a:t>
            </a:r>
            <a:endParaRPr lang="en-US" sz="3200" dirty="0">
              <a:solidFill>
                <a:srgbClr val="0070C0"/>
              </a:solidFill>
              <a:latin typeface="Arial" pitchFamily="34" charset="0"/>
              <a:cs typeface="Arial" pitchFamily="34" charset="0"/>
            </a:endParaRPr>
          </a:p>
        </p:txBody>
      </p:sp>
      <p:sp>
        <p:nvSpPr>
          <p:cNvPr id="79873" name="Content Placeholder 2"/>
          <p:cNvSpPr>
            <a:spLocks noGrp="1"/>
          </p:cNvSpPr>
          <p:nvPr>
            <p:ph idx="1"/>
          </p:nvPr>
        </p:nvSpPr>
        <p:spPr/>
        <p:txBody>
          <a:bodyPr/>
          <a:lstStyle/>
          <a:p>
            <a:r>
              <a:rPr lang="en-US" sz="2400" dirty="0" smtClean="0">
                <a:latin typeface="Arial" charset="0"/>
                <a:cs typeface="Arial" charset="0"/>
              </a:rPr>
              <a:t>Understand customer requirements and value</a:t>
            </a:r>
          </a:p>
          <a:p>
            <a:r>
              <a:rPr lang="en-US" sz="2400" dirty="0" smtClean="0">
                <a:latin typeface="Arial" charset="0"/>
                <a:cs typeface="Arial" charset="0"/>
              </a:rPr>
              <a:t>Align revenue plans, sales and operations plans and operations processes</a:t>
            </a:r>
          </a:p>
          <a:p>
            <a:r>
              <a:rPr lang="en-US" sz="2400" dirty="0" smtClean="0">
                <a:latin typeface="Arial" charset="0"/>
                <a:cs typeface="Arial" charset="0"/>
              </a:rPr>
              <a:t>Optimize to manage demand volatility</a:t>
            </a:r>
          </a:p>
          <a:p>
            <a:r>
              <a:rPr lang="en-US" sz="2400" dirty="0" smtClean="0">
                <a:latin typeface="Arial" charset="0"/>
                <a:cs typeface="Arial" charset="0"/>
              </a:rPr>
              <a:t>Create flow</a:t>
            </a:r>
          </a:p>
          <a:p>
            <a:r>
              <a:rPr lang="en-US" sz="2400" dirty="0" smtClean="0">
                <a:latin typeface="Arial" charset="0"/>
                <a:cs typeface="Arial" charset="0"/>
              </a:rPr>
              <a:t>Achieve excellence in the basics</a:t>
            </a:r>
          </a:p>
          <a:p>
            <a:r>
              <a:rPr lang="en-US" sz="2400" dirty="0" smtClean="0">
                <a:latin typeface="Arial" charset="0"/>
                <a:cs typeface="Arial" charset="0"/>
              </a:rPr>
              <a:t>Achieve excellence in the use of ERP</a:t>
            </a:r>
          </a:p>
          <a:p>
            <a:r>
              <a:rPr lang="en-US" sz="2400" dirty="0" smtClean="0">
                <a:latin typeface="Arial" charset="0"/>
                <a:cs typeface="Arial" charset="0"/>
              </a:rPr>
              <a:t>Develop meaningful performance metrics</a:t>
            </a:r>
          </a:p>
        </p:txBody>
      </p:sp>
      <p:sp>
        <p:nvSpPr>
          <p:cNvPr id="5" name="Footer Placeholder 4"/>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84858"/>
            <a:ext cx="7391400" cy="1143000"/>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Workflows with Lean Supply Chain Management</a:t>
            </a:r>
            <a:endParaRPr lang="en-US" sz="3200" dirty="0">
              <a:solidFill>
                <a:srgbClr val="0070C0"/>
              </a:solidFill>
              <a:latin typeface="Arial" pitchFamily="34" charset="0"/>
              <a:cs typeface="Arial" pitchFamily="34" charset="0"/>
            </a:endParaRPr>
          </a:p>
        </p:txBody>
      </p:sp>
      <p:sp>
        <p:nvSpPr>
          <p:cNvPr id="31745" name="Rectangle 3"/>
          <p:cNvSpPr>
            <a:spLocks noGrp="1" noChangeArrowheads="1"/>
          </p:cNvSpPr>
          <p:nvPr>
            <p:ph idx="1"/>
          </p:nvPr>
        </p:nvSpPr>
        <p:spPr>
          <a:xfrm>
            <a:off x="838200" y="1885950"/>
            <a:ext cx="7391400" cy="4221163"/>
          </a:xfrm>
        </p:spPr>
        <p:txBody>
          <a:bodyPr/>
          <a:lstStyle/>
          <a:p>
            <a:pPr>
              <a:lnSpc>
                <a:spcPct val="80000"/>
              </a:lnSpc>
              <a:buFontTx/>
              <a:buNone/>
            </a:pPr>
            <a:r>
              <a:rPr lang="en-US" sz="2400" dirty="0" smtClean="0">
                <a:latin typeface="Arial" charset="0"/>
                <a:cs typeface="Arial" charset="0"/>
              </a:rPr>
              <a:t>The alignment of all key processes that</a:t>
            </a:r>
          </a:p>
          <a:p>
            <a:pPr>
              <a:lnSpc>
                <a:spcPct val="80000"/>
              </a:lnSpc>
              <a:buFontTx/>
              <a:buNone/>
            </a:pPr>
            <a:r>
              <a:rPr lang="en-US" sz="2400" dirty="0" smtClean="0">
                <a:latin typeface="Arial" charset="0"/>
                <a:cs typeface="Arial" charset="0"/>
              </a:rPr>
              <a:t>allow a company to meet or exceed:</a:t>
            </a:r>
          </a:p>
          <a:p>
            <a:pPr>
              <a:lnSpc>
                <a:spcPct val="80000"/>
              </a:lnSpc>
              <a:buFontTx/>
              <a:buNone/>
            </a:pPr>
            <a:endParaRPr lang="en-US" sz="2400" dirty="0" smtClean="0">
              <a:latin typeface="Arial" charset="0"/>
              <a:cs typeface="Arial" charset="0"/>
            </a:endParaRPr>
          </a:p>
          <a:p>
            <a:pPr lvl="2">
              <a:lnSpc>
                <a:spcPct val="80000"/>
              </a:lnSpc>
              <a:buClr>
                <a:srgbClr val="0070C0"/>
              </a:buClr>
            </a:pPr>
            <a:r>
              <a:rPr lang="en-US" sz="2400" dirty="0" smtClean="0">
                <a:latin typeface="Arial" charset="0"/>
                <a:cs typeface="Arial" charset="0"/>
              </a:rPr>
              <a:t>Customer expectations</a:t>
            </a:r>
          </a:p>
          <a:p>
            <a:pPr lvl="2">
              <a:lnSpc>
                <a:spcPct val="80000"/>
              </a:lnSpc>
              <a:buClr>
                <a:srgbClr val="0070C0"/>
              </a:buClr>
              <a:buFont typeface="Wingdings 2" pitchFamily="18" charset="2"/>
              <a:buNone/>
            </a:pPr>
            <a:endParaRPr lang="en-US" sz="2400" dirty="0" smtClean="0">
              <a:latin typeface="Arial" charset="0"/>
              <a:cs typeface="Arial" charset="0"/>
            </a:endParaRPr>
          </a:p>
          <a:p>
            <a:pPr lvl="2">
              <a:lnSpc>
                <a:spcPct val="80000"/>
              </a:lnSpc>
              <a:buClr>
                <a:srgbClr val="0070C0"/>
              </a:buClr>
            </a:pPr>
            <a:r>
              <a:rPr lang="en-US" sz="2400" dirty="0" smtClean="0">
                <a:latin typeface="Arial" charset="0"/>
                <a:cs typeface="Arial" charset="0"/>
              </a:rPr>
              <a:t>Revenue management</a:t>
            </a:r>
          </a:p>
          <a:p>
            <a:pPr lvl="2">
              <a:lnSpc>
                <a:spcPct val="80000"/>
              </a:lnSpc>
              <a:buClr>
                <a:srgbClr val="0070C0"/>
              </a:buClr>
            </a:pPr>
            <a:endParaRPr lang="en-US" sz="2400" dirty="0" smtClean="0">
              <a:latin typeface="Arial" charset="0"/>
              <a:cs typeface="Arial" charset="0"/>
            </a:endParaRPr>
          </a:p>
          <a:p>
            <a:pPr lvl="2">
              <a:lnSpc>
                <a:spcPct val="80000"/>
              </a:lnSpc>
              <a:buClr>
                <a:srgbClr val="0070C0"/>
              </a:buClr>
            </a:pPr>
            <a:r>
              <a:rPr lang="en-US" sz="2400" dirty="0" smtClean="0">
                <a:latin typeface="Arial" charset="0"/>
                <a:cs typeface="Arial" charset="0"/>
              </a:rPr>
              <a:t>Management of internal and external </a:t>
            </a:r>
            <a:r>
              <a:rPr lang="en-US" dirty="0" smtClean="0">
                <a:latin typeface="Arial" charset="0"/>
                <a:cs typeface="Arial" charset="0"/>
              </a:rPr>
              <a:t>c</a:t>
            </a:r>
            <a:r>
              <a:rPr lang="en-US" sz="2400" dirty="0" smtClean="0">
                <a:latin typeface="Arial" charset="0"/>
                <a:cs typeface="Arial" charset="0"/>
              </a:rPr>
              <a:t>apacity</a:t>
            </a:r>
          </a:p>
          <a:p>
            <a:pPr lvl="2">
              <a:lnSpc>
                <a:spcPct val="80000"/>
              </a:lnSpc>
              <a:buClr>
                <a:srgbClr val="0070C0"/>
              </a:buClr>
            </a:pPr>
            <a:endParaRPr lang="en-US" sz="2400" dirty="0" smtClean="0">
              <a:latin typeface="Arial" charset="0"/>
              <a:cs typeface="Arial" charset="0"/>
            </a:endParaRPr>
          </a:p>
          <a:p>
            <a:pPr lvl="2">
              <a:lnSpc>
                <a:spcPct val="80000"/>
              </a:lnSpc>
              <a:buClr>
                <a:srgbClr val="0070C0"/>
              </a:buClr>
            </a:pPr>
            <a:r>
              <a:rPr lang="en-US" sz="2400" dirty="0" smtClean="0">
                <a:latin typeface="Arial" charset="0"/>
                <a:cs typeface="Arial" charset="0"/>
              </a:rPr>
              <a:t>Profit maximization </a:t>
            </a:r>
          </a:p>
        </p:txBody>
      </p:sp>
      <p:sp>
        <p:nvSpPr>
          <p:cNvPr id="31749" name="Footer Placeholder 4"/>
          <p:cNvSpPr txBox="1">
            <a:spLocks/>
          </p:cNvSpPr>
          <p:nvPr/>
        </p:nvSpPr>
        <p:spPr bwMode="auto">
          <a:xfrm>
            <a:off x="2889250" y="6205538"/>
            <a:ext cx="6124575" cy="406400"/>
          </a:xfrm>
          <a:prstGeom prst="rect">
            <a:avLst/>
          </a:prstGeom>
          <a:noFill/>
          <a:ln w="9525">
            <a:noFill/>
            <a:miter lim="800000"/>
            <a:headEnd/>
            <a:tailEnd/>
          </a:ln>
        </p:spPr>
        <p:txBody>
          <a:bodyPr/>
          <a:lstStyle/>
          <a:p>
            <a:pPr algn="ctr" defTabSz="914400"/>
            <a:endParaRPr lang="en-US" altLang="en-US" sz="1400" dirty="0">
              <a:solidFill>
                <a:srgbClr val="808080"/>
              </a:solidFill>
            </a:endParaRPr>
          </a:p>
        </p:txBody>
      </p:sp>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Stay on the Path to Profit with Key Performance Indicators</a:t>
            </a:r>
          </a:p>
        </p:txBody>
      </p:sp>
      <p:sp>
        <p:nvSpPr>
          <p:cNvPr id="80897" name="Rectangle 7"/>
          <p:cNvSpPr>
            <a:spLocks noGrp="1" noChangeArrowheads="1"/>
          </p:cNvSpPr>
          <p:nvPr>
            <p:ph idx="1"/>
          </p:nvPr>
        </p:nvSpPr>
        <p:spPr>
          <a:xfrm>
            <a:off x="173038" y="1370013"/>
            <a:ext cx="8970962" cy="4887912"/>
          </a:xfrm>
        </p:spPr>
        <p:txBody>
          <a:bodyPr/>
          <a:lstStyle/>
          <a:p>
            <a:pPr marL="109538" indent="0">
              <a:buFont typeface="Wingdings 3" pitchFamily="18" charset="2"/>
              <a:buNone/>
            </a:pPr>
            <a:r>
              <a:rPr lang="en-US" dirty="0" smtClean="0"/>
              <a:t> </a:t>
            </a:r>
          </a:p>
        </p:txBody>
      </p:sp>
      <p:pic>
        <p:nvPicPr>
          <p:cNvPr id="80900" name="Picture 4" descr="MCBS02025_0000[1]"/>
          <p:cNvPicPr>
            <a:picLocks noChangeAspect="1" noChangeArrowheads="1"/>
          </p:cNvPicPr>
          <p:nvPr/>
        </p:nvPicPr>
        <p:blipFill>
          <a:blip r:embed="rId2" cstate="print"/>
          <a:srcRect/>
          <a:stretch>
            <a:fillRect/>
          </a:stretch>
        </p:blipFill>
        <p:spPr bwMode="auto">
          <a:xfrm>
            <a:off x="3425825" y="2919413"/>
            <a:ext cx="2286000" cy="1908175"/>
          </a:xfrm>
          <a:prstGeom prst="rect">
            <a:avLst/>
          </a:prstGeom>
          <a:noFill/>
          <a:ln w="9525">
            <a:noFill/>
            <a:miter lim="800000"/>
            <a:headEnd/>
            <a:tailEnd/>
          </a:ln>
        </p:spPr>
      </p:pic>
      <p:sp>
        <p:nvSpPr>
          <p:cNvPr id="146437" name="Text Box 5"/>
          <p:cNvSpPr txBox="1">
            <a:spLocks noChangeArrowheads="1"/>
          </p:cNvSpPr>
          <p:nvPr/>
        </p:nvSpPr>
        <p:spPr bwMode="auto">
          <a:xfrm>
            <a:off x="838200" y="1714500"/>
            <a:ext cx="3067050" cy="3694113"/>
          </a:xfrm>
          <a:prstGeom prst="rect">
            <a:avLst/>
          </a:prstGeom>
          <a:noFill/>
          <a:ln w="9525">
            <a:noFill/>
            <a:miter lim="800000"/>
            <a:headEnd/>
            <a:tailEnd/>
          </a:ln>
        </p:spPr>
        <p:txBody>
          <a:bodyPr>
            <a:spAutoFit/>
          </a:bodyPr>
          <a:lstStyle/>
          <a:p>
            <a:r>
              <a:rPr lang="en-US" dirty="0"/>
              <a:t>Customer service</a:t>
            </a:r>
          </a:p>
          <a:p>
            <a:pPr lvl="1">
              <a:buFontTx/>
              <a:buChar char="•"/>
            </a:pPr>
            <a:r>
              <a:rPr lang="en-US" dirty="0"/>
              <a:t>Line fill</a:t>
            </a:r>
          </a:p>
          <a:p>
            <a:pPr lvl="1">
              <a:buFontTx/>
              <a:buChar char="•"/>
            </a:pPr>
            <a:r>
              <a:rPr lang="en-US" dirty="0"/>
              <a:t>On-time and complete</a:t>
            </a:r>
          </a:p>
          <a:p>
            <a:pPr lvl="1">
              <a:buFontTx/>
              <a:buChar char="•"/>
            </a:pPr>
            <a:r>
              <a:rPr lang="en-US" dirty="0"/>
              <a:t>Percent time in stock</a:t>
            </a:r>
          </a:p>
          <a:p>
            <a:pPr lvl="1">
              <a:buFontTx/>
              <a:buChar char="•"/>
            </a:pPr>
            <a:endParaRPr lang="en-US" dirty="0"/>
          </a:p>
          <a:p>
            <a:r>
              <a:rPr lang="en-US" dirty="0"/>
              <a:t>Inventory</a:t>
            </a:r>
          </a:p>
          <a:p>
            <a:pPr lvl="1">
              <a:buFontTx/>
              <a:buChar char="•"/>
            </a:pPr>
            <a:r>
              <a:rPr lang="en-US" dirty="0"/>
              <a:t>Days of inventory</a:t>
            </a:r>
          </a:p>
          <a:p>
            <a:pPr lvl="1">
              <a:buFontTx/>
              <a:buChar char="•"/>
            </a:pPr>
            <a:r>
              <a:rPr lang="en-US" dirty="0"/>
              <a:t>Inventory turns</a:t>
            </a:r>
          </a:p>
          <a:p>
            <a:pPr lvl="1">
              <a:buFontTx/>
              <a:buChar char="•"/>
            </a:pPr>
            <a:endParaRPr lang="en-US" dirty="0"/>
          </a:p>
          <a:p>
            <a:r>
              <a:rPr lang="en-US" dirty="0"/>
              <a:t>Speed</a:t>
            </a:r>
          </a:p>
          <a:p>
            <a:pPr lvl="1">
              <a:buFontTx/>
              <a:buChar char="•"/>
            </a:pPr>
            <a:r>
              <a:rPr lang="en-US" dirty="0"/>
              <a:t>Cash to cash </a:t>
            </a:r>
          </a:p>
          <a:p>
            <a:pPr lvl="1"/>
            <a:r>
              <a:rPr lang="en-US" dirty="0"/>
              <a:t>(Inv+A/R-A/P) in days of supply</a:t>
            </a:r>
          </a:p>
        </p:txBody>
      </p:sp>
      <p:sp>
        <p:nvSpPr>
          <p:cNvPr id="146438" name="Text Box 6"/>
          <p:cNvSpPr txBox="1">
            <a:spLocks noChangeArrowheads="1"/>
          </p:cNvSpPr>
          <p:nvPr/>
        </p:nvSpPr>
        <p:spPr bwMode="auto">
          <a:xfrm>
            <a:off x="5711825" y="1181100"/>
            <a:ext cx="3432175" cy="4800600"/>
          </a:xfrm>
          <a:prstGeom prst="rect">
            <a:avLst/>
          </a:prstGeom>
          <a:noFill/>
          <a:ln w="9525">
            <a:noFill/>
            <a:miter lim="800000"/>
            <a:headEnd/>
            <a:tailEnd/>
          </a:ln>
        </p:spPr>
        <p:txBody>
          <a:bodyPr>
            <a:spAutoFit/>
          </a:bodyPr>
          <a:lstStyle/>
          <a:p>
            <a:endParaRPr lang="en-US" dirty="0"/>
          </a:p>
          <a:p>
            <a:endParaRPr lang="en-US" dirty="0"/>
          </a:p>
          <a:p>
            <a:r>
              <a:rPr lang="en-US" dirty="0"/>
              <a:t>Days of working capital-DWC</a:t>
            </a:r>
          </a:p>
          <a:p>
            <a:r>
              <a:rPr lang="en-US" dirty="0"/>
              <a:t>(working capital/annual revenue x 365)</a:t>
            </a:r>
          </a:p>
          <a:p>
            <a:endParaRPr lang="en-US" dirty="0"/>
          </a:p>
          <a:p>
            <a:r>
              <a:rPr lang="en-US" dirty="0"/>
              <a:t>Days sales outstanding-DSO</a:t>
            </a:r>
          </a:p>
          <a:p>
            <a:r>
              <a:rPr lang="en-US" dirty="0"/>
              <a:t>(accounts receivable/annual revenue x 365)</a:t>
            </a:r>
          </a:p>
          <a:p>
            <a:endParaRPr lang="en-US" dirty="0"/>
          </a:p>
          <a:p>
            <a:r>
              <a:rPr lang="en-US" dirty="0"/>
              <a:t>Days of inventory- DIO</a:t>
            </a:r>
          </a:p>
          <a:p>
            <a:r>
              <a:rPr lang="en-US" dirty="0"/>
              <a:t>(inventory value/COGS x 365)</a:t>
            </a:r>
          </a:p>
          <a:p>
            <a:endParaRPr lang="en-US" dirty="0"/>
          </a:p>
          <a:p>
            <a:r>
              <a:rPr lang="en-US" dirty="0"/>
              <a:t>Days payable outstanding- DPO</a:t>
            </a:r>
          </a:p>
          <a:p>
            <a:r>
              <a:rPr lang="en-US" dirty="0"/>
              <a:t>(accounts payable/annual revenue x 365)</a:t>
            </a:r>
          </a:p>
        </p:txBody>
      </p:sp>
      <p:sp>
        <p:nvSpPr>
          <p:cNvPr id="8" name="Footer Placeholder 7"/>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box(in)">
                                      <p:cBhvr>
                                        <p:cTn id="7" dur="2000"/>
                                        <p:tgtEl>
                                          <p:spTgt spid="1464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8"/>
                                        </p:tgtEl>
                                        <p:attrNameLst>
                                          <p:attrName>style.visibility</p:attrName>
                                        </p:attrNameLst>
                                      </p:cBhvr>
                                      <p:to>
                                        <p:strVal val="visible"/>
                                      </p:to>
                                    </p:set>
                                    <p:animEffect transition="in" filter="box(in)">
                                      <p:cBhvr>
                                        <p:cTn id="12" dur="20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111250" y="762000"/>
            <a:ext cx="7232650" cy="1866900"/>
          </a:xfrm>
        </p:spPr>
        <p:txBody>
          <a:bodyPr/>
          <a:lstStyle/>
          <a:p>
            <a:pPr fontAlgn="auto">
              <a:spcAft>
                <a:spcPts val="0"/>
              </a:spcAft>
              <a:defRPr/>
            </a:pPr>
            <a:r>
              <a:rPr lang="en-US" sz="2800" dirty="0" smtClean="0">
                <a:solidFill>
                  <a:srgbClr val="0070C0"/>
                </a:solidFill>
                <a:latin typeface="Arial" pitchFamily="34" charset="0"/>
                <a:cs typeface="Arial" pitchFamily="34" charset="0"/>
              </a:rPr>
              <a:t>Forward Thinking Managers Are Aligning And Optimizing Workflows Utilizing Lean Concepts As A Primary Strategy To:  </a:t>
            </a:r>
          </a:p>
        </p:txBody>
      </p:sp>
      <p:sp>
        <p:nvSpPr>
          <p:cNvPr id="81922" name="Rectangle 3"/>
          <p:cNvSpPr>
            <a:spLocks noGrp="1" noChangeArrowheads="1"/>
          </p:cNvSpPr>
          <p:nvPr>
            <p:ph type="body" sz="half" idx="1"/>
          </p:nvPr>
        </p:nvSpPr>
        <p:spPr>
          <a:xfrm>
            <a:off x="833438" y="2928938"/>
            <a:ext cx="4394200" cy="4416425"/>
          </a:xfrm>
        </p:spPr>
        <p:txBody>
          <a:bodyPr/>
          <a:lstStyle/>
          <a:p>
            <a:pPr marL="533400" indent="-533400">
              <a:buClr>
                <a:schemeClr val="tx1"/>
              </a:buClr>
              <a:buFontTx/>
              <a:buAutoNum type="arabicPeriod"/>
            </a:pPr>
            <a:r>
              <a:rPr lang="en-US" sz="2800" dirty="0" smtClean="0">
                <a:solidFill>
                  <a:srgbClr val="FF0000"/>
                </a:solidFill>
                <a:latin typeface="Arial" charset="0"/>
                <a:cs typeface="Arial" charset="0"/>
              </a:rPr>
              <a:t> </a:t>
            </a:r>
            <a:r>
              <a:rPr lang="en-US" sz="2800" dirty="0" smtClean="0">
                <a:latin typeface="Arial" charset="0"/>
                <a:cs typeface="Arial" charset="0"/>
              </a:rPr>
              <a:t>Increase market share </a:t>
            </a:r>
          </a:p>
          <a:p>
            <a:pPr marL="533400" indent="-533400">
              <a:buClr>
                <a:schemeClr val="tx1"/>
              </a:buClr>
              <a:buFontTx/>
              <a:buAutoNum type="arabicPeriod"/>
            </a:pPr>
            <a:r>
              <a:rPr lang="en-US" sz="2800" dirty="0" smtClean="0">
                <a:latin typeface="Arial" charset="0"/>
                <a:cs typeface="Arial" charset="0"/>
              </a:rPr>
              <a:t> Reduce cost </a:t>
            </a:r>
          </a:p>
          <a:p>
            <a:pPr marL="533400" indent="-533400">
              <a:buClr>
                <a:schemeClr val="tx1"/>
              </a:buClr>
              <a:buFontTx/>
              <a:buAutoNum type="arabicPeriod"/>
            </a:pPr>
            <a:r>
              <a:rPr lang="en-US" sz="2800" dirty="0" smtClean="0">
                <a:latin typeface="Arial" charset="0"/>
                <a:cs typeface="Arial" charset="0"/>
              </a:rPr>
              <a:t> Reduce inventories </a:t>
            </a:r>
          </a:p>
          <a:p>
            <a:pPr marL="533400" indent="-533400">
              <a:buClr>
                <a:schemeClr val="tx1"/>
              </a:buClr>
              <a:buFontTx/>
              <a:buAutoNum type="arabicPeriod"/>
            </a:pPr>
            <a:r>
              <a:rPr lang="en-US" sz="2800" dirty="0" smtClean="0">
                <a:latin typeface="Arial" charset="0"/>
                <a:cs typeface="Arial" charset="0"/>
              </a:rPr>
              <a:t> Improve profits </a:t>
            </a:r>
          </a:p>
        </p:txBody>
      </p:sp>
      <p:pic>
        <p:nvPicPr>
          <p:cNvPr id="81923" name="Picture 4" descr="MCj04063720000[1]"/>
          <p:cNvPicPr>
            <a:picLocks noGrp="1" noChangeAspect="1" noChangeArrowheads="1"/>
          </p:cNvPicPr>
          <p:nvPr>
            <p:ph sz="quarter" idx="2"/>
          </p:nvPr>
        </p:nvPicPr>
        <p:blipFill>
          <a:blip r:embed="rId2" cstate="print"/>
          <a:stretch>
            <a:fillRect/>
          </a:stretch>
        </p:blipFill>
        <p:spPr>
          <a:xfrm>
            <a:off x="6019800" y="2693193"/>
            <a:ext cx="1279525" cy="1793875"/>
          </a:xfrm>
        </p:spPr>
      </p:pic>
      <p:sp>
        <p:nvSpPr>
          <p:cNvPr id="81925"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ea typeface="ＭＳ Ｐゴシック" pitchFamily="34" charset="-128"/>
              </a:rPr>
              <a:t>Marino Associates, LLC 2020</a:t>
            </a:r>
            <a:endParaRPr lang="en-US" dirty="0">
              <a:ea typeface="ＭＳ Ｐゴシック" pitchFamily="34" charset="-128"/>
            </a:endParaRPr>
          </a:p>
        </p:txBody>
      </p:sp>
      <p:sp>
        <p:nvSpPr>
          <p:cNvPr id="81926" name="Footer Placeholder 4"/>
          <p:cNvSpPr txBox="1">
            <a:spLocks/>
          </p:cNvSpPr>
          <p:nvPr/>
        </p:nvSpPr>
        <p:spPr bwMode="auto">
          <a:xfrm>
            <a:off x="2889250" y="6205538"/>
            <a:ext cx="6124575" cy="406400"/>
          </a:xfrm>
          <a:prstGeom prst="rect">
            <a:avLst/>
          </a:prstGeom>
          <a:noFill/>
          <a:ln w="9525">
            <a:noFill/>
            <a:miter lim="800000"/>
            <a:headEnd/>
            <a:tailEnd/>
          </a:ln>
        </p:spPr>
        <p:txBody>
          <a:bodyPr/>
          <a:lstStyle/>
          <a:p>
            <a:pPr algn="ctr" defTabSz="914400"/>
            <a:r>
              <a:rPr lang="en-US" altLang="en-US" sz="1400" dirty="0">
                <a:solidFill>
                  <a:srgbClr val="808080"/>
                </a:solidFill>
              </a:rPr>
              <a:t>2013 New England Supply Chain Conference &amp; Educational Exhibition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title" idx="4294967295"/>
          </p:nvPr>
        </p:nvSpPr>
        <p:spPr>
          <a:xfrm>
            <a:off x="0" y="1752600"/>
            <a:ext cx="7696200" cy="838200"/>
          </a:xfrm>
        </p:spPr>
        <p:txBody>
          <a:bodyPr>
            <a:normAutofit/>
          </a:bodyPr>
          <a:lstStyle/>
          <a:p>
            <a:pPr algn="ctr" fontAlgn="auto">
              <a:spcAft>
                <a:spcPts val="0"/>
              </a:spcAft>
              <a:defRPr/>
            </a:pPr>
            <a:r>
              <a:rPr lang="en-US" sz="3600" dirty="0" smtClean="0">
                <a:solidFill>
                  <a:srgbClr val="0070C0"/>
                </a:solidFill>
                <a:effectLst>
                  <a:outerShdw blurRad="38100" dist="38100" dir="2700000" algn="tl">
                    <a:srgbClr val="C0C0C0"/>
                  </a:outerShdw>
                </a:effectLst>
                <a:latin typeface="Arial" pitchFamily="34" charset="0"/>
                <a:cs typeface="Arial" pitchFamily="34" charset="0"/>
              </a:rPr>
              <a:t>               IS </a:t>
            </a:r>
            <a:r>
              <a:rPr lang="en-US" sz="3600" dirty="0">
                <a:solidFill>
                  <a:srgbClr val="0070C0"/>
                </a:solidFill>
                <a:effectLst>
                  <a:outerShdw blurRad="38100" dist="38100" dir="2700000" algn="tl">
                    <a:srgbClr val="C0C0C0"/>
                  </a:outerShdw>
                </a:effectLst>
                <a:latin typeface="Arial" pitchFamily="34" charset="0"/>
                <a:cs typeface="Arial" pitchFamily="34" charset="0"/>
              </a:rPr>
              <a:t>IT TIME FOR CHANGE?</a:t>
            </a:r>
          </a:p>
        </p:txBody>
      </p:sp>
      <p:sp>
        <p:nvSpPr>
          <p:cNvPr id="82946" name="AutoShape 4"/>
          <p:cNvSpPr>
            <a:spLocks noChangeAspect="1" noChangeArrowheads="1" noTextEdit="1"/>
          </p:cNvSpPr>
          <p:nvPr/>
        </p:nvSpPr>
        <p:spPr bwMode="auto">
          <a:xfrm>
            <a:off x="1219200" y="2895600"/>
            <a:ext cx="7010400" cy="4546600"/>
          </a:xfrm>
          <a:prstGeom prst="rect">
            <a:avLst/>
          </a:prstGeom>
          <a:noFill/>
          <a:ln w="9525">
            <a:noFill/>
            <a:miter lim="800000"/>
            <a:headEnd/>
            <a:tailEnd/>
          </a:ln>
        </p:spPr>
        <p:txBody>
          <a:bodyPr/>
          <a:lstStyle/>
          <a:p>
            <a:endParaRPr lang="en-US" dirty="0"/>
          </a:p>
        </p:txBody>
      </p:sp>
      <p:sp>
        <p:nvSpPr>
          <p:cNvPr id="82947" name="Rectangle 5"/>
          <p:cNvSpPr>
            <a:spLocks noChangeArrowheads="1"/>
          </p:cNvSpPr>
          <p:nvPr/>
        </p:nvSpPr>
        <p:spPr bwMode="auto">
          <a:xfrm>
            <a:off x="2986088" y="2867025"/>
            <a:ext cx="347662" cy="625475"/>
          </a:xfrm>
          <a:prstGeom prst="rect">
            <a:avLst/>
          </a:prstGeom>
          <a:noFill/>
          <a:ln w="9525">
            <a:noFill/>
            <a:miter lim="800000"/>
            <a:headEnd/>
            <a:tailEnd/>
          </a:ln>
        </p:spPr>
        <p:txBody>
          <a:bodyPr wrap="none" lIns="0" tIns="0" rIns="0" bIns="0">
            <a:spAutoFit/>
          </a:bodyPr>
          <a:lstStyle/>
          <a:p>
            <a:r>
              <a:rPr lang="en-US" sz="4100" dirty="0">
                <a:solidFill>
                  <a:srgbClr val="000000"/>
                </a:solidFill>
                <a:latin typeface="Arial Black" pitchFamily="34" charset="0"/>
              </a:rPr>
              <a:t>x</a:t>
            </a:r>
            <a:endParaRPr lang="en-US" dirty="0"/>
          </a:p>
        </p:txBody>
      </p:sp>
      <p:sp>
        <p:nvSpPr>
          <p:cNvPr id="82948" name="Rectangle 6"/>
          <p:cNvSpPr>
            <a:spLocks noChangeArrowheads="1"/>
          </p:cNvSpPr>
          <p:nvPr/>
        </p:nvSpPr>
        <p:spPr bwMode="auto">
          <a:xfrm>
            <a:off x="5772150" y="2867025"/>
            <a:ext cx="347663" cy="625475"/>
          </a:xfrm>
          <a:prstGeom prst="rect">
            <a:avLst/>
          </a:prstGeom>
          <a:noFill/>
          <a:ln w="9525">
            <a:noFill/>
            <a:miter lim="800000"/>
            <a:headEnd/>
            <a:tailEnd/>
          </a:ln>
        </p:spPr>
        <p:txBody>
          <a:bodyPr wrap="none" lIns="0" tIns="0" rIns="0" bIns="0">
            <a:spAutoFit/>
          </a:bodyPr>
          <a:lstStyle/>
          <a:p>
            <a:r>
              <a:rPr lang="en-US" sz="4100" dirty="0">
                <a:solidFill>
                  <a:srgbClr val="000000"/>
                </a:solidFill>
                <a:latin typeface="Arial Black" pitchFamily="34" charset="0"/>
              </a:rPr>
              <a:t>x</a:t>
            </a:r>
            <a:endParaRPr lang="en-US" dirty="0"/>
          </a:p>
        </p:txBody>
      </p:sp>
      <p:sp>
        <p:nvSpPr>
          <p:cNvPr id="82949" name="Rectangle 7"/>
          <p:cNvSpPr>
            <a:spLocks noChangeArrowheads="1"/>
          </p:cNvSpPr>
          <p:nvPr/>
        </p:nvSpPr>
        <p:spPr bwMode="auto">
          <a:xfrm>
            <a:off x="1401763" y="2635250"/>
            <a:ext cx="1473200" cy="1423988"/>
          </a:xfrm>
          <a:prstGeom prst="rect">
            <a:avLst/>
          </a:prstGeom>
          <a:solidFill>
            <a:srgbClr val="808080"/>
          </a:solidFill>
          <a:ln w="15875">
            <a:solidFill>
              <a:srgbClr val="808080"/>
            </a:solidFill>
            <a:miter lim="800000"/>
            <a:headEnd/>
            <a:tailEnd/>
          </a:ln>
        </p:spPr>
        <p:txBody>
          <a:bodyPr/>
          <a:lstStyle/>
          <a:p>
            <a:endParaRPr lang="en-US" dirty="0"/>
          </a:p>
        </p:txBody>
      </p:sp>
      <p:sp>
        <p:nvSpPr>
          <p:cNvPr id="82950" name="Rectangle 8"/>
          <p:cNvSpPr>
            <a:spLocks noChangeArrowheads="1"/>
          </p:cNvSpPr>
          <p:nvPr/>
        </p:nvSpPr>
        <p:spPr bwMode="auto">
          <a:xfrm>
            <a:off x="1354138" y="2590800"/>
            <a:ext cx="1473200" cy="1422400"/>
          </a:xfrm>
          <a:prstGeom prst="rect">
            <a:avLst/>
          </a:prstGeom>
          <a:solidFill>
            <a:srgbClr val="FFFFFF"/>
          </a:solidFill>
          <a:ln w="15875">
            <a:solidFill>
              <a:srgbClr val="000000"/>
            </a:solidFill>
            <a:miter lim="800000"/>
            <a:headEnd/>
            <a:tailEnd/>
          </a:ln>
        </p:spPr>
        <p:txBody>
          <a:bodyPr/>
          <a:lstStyle/>
          <a:p>
            <a:endParaRPr lang="en-US" dirty="0"/>
          </a:p>
        </p:txBody>
      </p:sp>
      <p:sp>
        <p:nvSpPr>
          <p:cNvPr id="82951" name="Rectangle 9"/>
          <p:cNvSpPr>
            <a:spLocks noChangeArrowheads="1"/>
          </p:cNvSpPr>
          <p:nvPr/>
        </p:nvSpPr>
        <p:spPr bwMode="auto">
          <a:xfrm>
            <a:off x="1544638" y="2676525"/>
            <a:ext cx="993775" cy="396875"/>
          </a:xfrm>
          <a:prstGeom prst="rect">
            <a:avLst/>
          </a:prstGeom>
          <a:noFill/>
          <a:ln w="9525">
            <a:noFill/>
            <a:miter lim="800000"/>
            <a:headEnd/>
            <a:tailEnd/>
          </a:ln>
        </p:spPr>
        <p:txBody>
          <a:bodyPr wrap="none" lIns="0" tIns="0" rIns="0" bIns="0">
            <a:spAutoFit/>
          </a:bodyPr>
          <a:lstStyle/>
          <a:p>
            <a:r>
              <a:rPr lang="en-US" sz="2600" b="1" dirty="0">
                <a:solidFill>
                  <a:srgbClr val="000000"/>
                </a:solidFill>
              </a:rPr>
              <a:t>Vision</a:t>
            </a:r>
            <a:endParaRPr lang="en-US" dirty="0"/>
          </a:p>
        </p:txBody>
      </p:sp>
      <p:sp>
        <p:nvSpPr>
          <p:cNvPr id="82952" name="Rectangle 10"/>
          <p:cNvSpPr>
            <a:spLocks noChangeArrowheads="1"/>
          </p:cNvSpPr>
          <p:nvPr/>
        </p:nvSpPr>
        <p:spPr bwMode="auto">
          <a:xfrm>
            <a:off x="1900238" y="3106738"/>
            <a:ext cx="311150" cy="396875"/>
          </a:xfrm>
          <a:prstGeom prst="rect">
            <a:avLst/>
          </a:prstGeom>
          <a:noFill/>
          <a:ln w="9525">
            <a:noFill/>
            <a:miter lim="800000"/>
            <a:headEnd/>
            <a:tailEnd/>
          </a:ln>
        </p:spPr>
        <p:txBody>
          <a:bodyPr wrap="none" lIns="0" tIns="0" rIns="0" bIns="0">
            <a:spAutoFit/>
          </a:bodyPr>
          <a:lstStyle/>
          <a:p>
            <a:r>
              <a:rPr lang="en-US" sz="2600" b="1" dirty="0">
                <a:solidFill>
                  <a:srgbClr val="000000"/>
                </a:solidFill>
              </a:rPr>
              <a:t>of</a:t>
            </a:r>
            <a:endParaRPr lang="en-US" dirty="0"/>
          </a:p>
        </p:txBody>
      </p:sp>
      <p:sp>
        <p:nvSpPr>
          <p:cNvPr id="82953" name="Rectangle 11"/>
          <p:cNvSpPr>
            <a:spLocks noChangeArrowheads="1"/>
          </p:cNvSpPr>
          <p:nvPr/>
        </p:nvSpPr>
        <p:spPr bwMode="auto">
          <a:xfrm>
            <a:off x="1525588" y="3536950"/>
            <a:ext cx="944562" cy="400050"/>
          </a:xfrm>
          <a:prstGeom prst="rect">
            <a:avLst/>
          </a:prstGeom>
          <a:noFill/>
          <a:ln w="9525">
            <a:noFill/>
            <a:miter lim="800000"/>
            <a:headEnd/>
            <a:tailEnd/>
          </a:ln>
        </p:spPr>
        <p:txBody>
          <a:bodyPr wrap="none" lIns="0" tIns="0" rIns="0" bIns="0">
            <a:spAutoFit/>
          </a:bodyPr>
          <a:lstStyle/>
          <a:p>
            <a:r>
              <a:rPr lang="en-US" sz="2600" b="1" dirty="0">
                <a:solidFill>
                  <a:srgbClr val="000000"/>
                </a:solidFill>
              </a:rPr>
              <a:t>future</a:t>
            </a:r>
            <a:endParaRPr lang="en-US" dirty="0"/>
          </a:p>
        </p:txBody>
      </p:sp>
      <p:sp>
        <p:nvSpPr>
          <p:cNvPr id="82954" name="Rectangle 12"/>
          <p:cNvSpPr>
            <a:spLocks noChangeArrowheads="1"/>
          </p:cNvSpPr>
          <p:nvPr/>
        </p:nvSpPr>
        <p:spPr bwMode="auto">
          <a:xfrm>
            <a:off x="3479800" y="2635250"/>
            <a:ext cx="2182813" cy="1423988"/>
          </a:xfrm>
          <a:prstGeom prst="rect">
            <a:avLst/>
          </a:prstGeom>
          <a:solidFill>
            <a:srgbClr val="808080"/>
          </a:solidFill>
          <a:ln w="15875">
            <a:solidFill>
              <a:srgbClr val="808080"/>
            </a:solidFill>
            <a:miter lim="800000"/>
            <a:headEnd/>
            <a:tailEnd/>
          </a:ln>
        </p:spPr>
        <p:txBody>
          <a:bodyPr/>
          <a:lstStyle/>
          <a:p>
            <a:endParaRPr lang="en-US" dirty="0"/>
          </a:p>
        </p:txBody>
      </p:sp>
      <p:sp>
        <p:nvSpPr>
          <p:cNvPr id="82955" name="Rectangle 13"/>
          <p:cNvSpPr>
            <a:spLocks noChangeArrowheads="1"/>
          </p:cNvSpPr>
          <p:nvPr/>
        </p:nvSpPr>
        <p:spPr bwMode="auto">
          <a:xfrm>
            <a:off x="3433763" y="2590800"/>
            <a:ext cx="2179637" cy="1422400"/>
          </a:xfrm>
          <a:prstGeom prst="rect">
            <a:avLst/>
          </a:prstGeom>
          <a:solidFill>
            <a:srgbClr val="FFFFFF"/>
          </a:solidFill>
          <a:ln w="15875">
            <a:solidFill>
              <a:srgbClr val="000000"/>
            </a:solidFill>
            <a:miter lim="800000"/>
            <a:headEnd/>
            <a:tailEnd/>
          </a:ln>
        </p:spPr>
        <p:txBody>
          <a:bodyPr/>
          <a:lstStyle/>
          <a:p>
            <a:endParaRPr lang="en-US" dirty="0"/>
          </a:p>
        </p:txBody>
      </p:sp>
      <p:sp>
        <p:nvSpPr>
          <p:cNvPr id="82956" name="Rectangle 14"/>
          <p:cNvSpPr>
            <a:spLocks noChangeArrowheads="1"/>
          </p:cNvSpPr>
          <p:nvPr/>
        </p:nvSpPr>
        <p:spPr bwMode="auto">
          <a:xfrm>
            <a:off x="3630613" y="2676525"/>
            <a:ext cx="1704975" cy="396875"/>
          </a:xfrm>
          <a:prstGeom prst="rect">
            <a:avLst/>
          </a:prstGeom>
          <a:noFill/>
          <a:ln w="9525">
            <a:noFill/>
            <a:miter lim="800000"/>
            <a:headEnd/>
            <a:tailEnd/>
          </a:ln>
        </p:spPr>
        <p:txBody>
          <a:bodyPr wrap="none" lIns="0" tIns="0" rIns="0" bIns="0">
            <a:spAutoFit/>
          </a:bodyPr>
          <a:lstStyle/>
          <a:p>
            <a:r>
              <a:rPr lang="en-US" sz="2600" b="1" dirty="0">
                <a:solidFill>
                  <a:srgbClr val="000000"/>
                </a:solidFill>
              </a:rPr>
              <a:t>Discontent</a:t>
            </a:r>
            <a:endParaRPr lang="en-US" dirty="0"/>
          </a:p>
        </p:txBody>
      </p:sp>
      <p:sp>
        <p:nvSpPr>
          <p:cNvPr id="82957" name="Rectangle 15"/>
          <p:cNvSpPr>
            <a:spLocks noChangeArrowheads="1"/>
          </p:cNvSpPr>
          <p:nvPr/>
        </p:nvSpPr>
        <p:spPr bwMode="auto">
          <a:xfrm>
            <a:off x="4176713" y="3106738"/>
            <a:ext cx="660400" cy="396875"/>
          </a:xfrm>
          <a:prstGeom prst="rect">
            <a:avLst/>
          </a:prstGeom>
          <a:noFill/>
          <a:ln w="9525">
            <a:noFill/>
            <a:miter lim="800000"/>
            <a:headEnd/>
            <a:tailEnd/>
          </a:ln>
        </p:spPr>
        <p:txBody>
          <a:bodyPr wrap="none" lIns="0" tIns="0" rIns="0" bIns="0">
            <a:spAutoFit/>
          </a:bodyPr>
          <a:lstStyle/>
          <a:p>
            <a:r>
              <a:rPr lang="en-US" sz="2600" b="1" dirty="0">
                <a:solidFill>
                  <a:srgbClr val="000000"/>
                </a:solidFill>
              </a:rPr>
              <a:t>with</a:t>
            </a:r>
            <a:endParaRPr lang="en-US" dirty="0"/>
          </a:p>
        </p:txBody>
      </p:sp>
      <p:sp>
        <p:nvSpPr>
          <p:cNvPr id="82958" name="Rectangle 16"/>
          <p:cNvSpPr>
            <a:spLocks noChangeArrowheads="1"/>
          </p:cNvSpPr>
          <p:nvPr/>
        </p:nvSpPr>
        <p:spPr bwMode="auto">
          <a:xfrm>
            <a:off x="3887788" y="3536950"/>
            <a:ext cx="1204912" cy="400050"/>
          </a:xfrm>
          <a:prstGeom prst="rect">
            <a:avLst/>
          </a:prstGeom>
          <a:noFill/>
          <a:ln w="9525">
            <a:noFill/>
            <a:miter lim="800000"/>
            <a:headEnd/>
            <a:tailEnd/>
          </a:ln>
        </p:spPr>
        <p:txBody>
          <a:bodyPr wrap="none" lIns="0" tIns="0" rIns="0" bIns="0">
            <a:spAutoFit/>
          </a:bodyPr>
          <a:lstStyle/>
          <a:p>
            <a:r>
              <a:rPr lang="en-US" sz="2600" b="1" dirty="0">
                <a:solidFill>
                  <a:srgbClr val="000000"/>
                </a:solidFill>
              </a:rPr>
              <a:t>present</a:t>
            </a:r>
            <a:endParaRPr lang="en-US" dirty="0"/>
          </a:p>
        </p:txBody>
      </p:sp>
      <p:sp>
        <p:nvSpPr>
          <p:cNvPr id="82959" name="Rectangle 17"/>
          <p:cNvSpPr>
            <a:spLocks noChangeArrowheads="1"/>
          </p:cNvSpPr>
          <p:nvPr/>
        </p:nvSpPr>
        <p:spPr bwMode="auto">
          <a:xfrm>
            <a:off x="6265863" y="2635250"/>
            <a:ext cx="1473200" cy="1423988"/>
          </a:xfrm>
          <a:prstGeom prst="rect">
            <a:avLst/>
          </a:prstGeom>
          <a:solidFill>
            <a:srgbClr val="808080"/>
          </a:solidFill>
          <a:ln w="15875">
            <a:solidFill>
              <a:srgbClr val="808080"/>
            </a:solidFill>
            <a:miter lim="800000"/>
            <a:headEnd/>
            <a:tailEnd/>
          </a:ln>
        </p:spPr>
        <p:txBody>
          <a:bodyPr/>
          <a:lstStyle/>
          <a:p>
            <a:endParaRPr lang="en-US" dirty="0"/>
          </a:p>
        </p:txBody>
      </p:sp>
      <p:sp>
        <p:nvSpPr>
          <p:cNvPr id="82960" name="Rectangle 18"/>
          <p:cNvSpPr>
            <a:spLocks noChangeArrowheads="1"/>
          </p:cNvSpPr>
          <p:nvPr/>
        </p:nvSpPr>
        <p:spPr bwMode="auto">
          <a:xfrm>
            <a:off x="6218238" y="2590800"/>
            <a:ext cx="1473200" cy="1422400"/>
          </a:xfrm>
          <a:prstGeom prst="rect">
            <a:avLst/>
          </a:prstGeom>
          <a:solidFill>
            <a:srgbClr val="FFFFFF"/>
          </a:solidFill>
          <a:ln w="15875">
            <a:solidFill>
              <a:srgbClr val="000000"/>
            </a:solidFill>
            <a:miter lim="800000"/>
            <a:headEnd/>
            <a:tailEnd/>
          </a:ln>
        </p:spPr>
        <p:txBody>
          <a:bodyPr/>
          <a:lstStyle/>
          <a:p>
            <a:endParaRPr lang="en-US" dirty="0"/>
          </a:p>
        </p:txBody>
      </p:sp>
      <p:sp>
        <p:nvSpPr>
          <p:cNvPr id="82961" name="Rectangle 19"/>
          <p:cNvSpPr>
            <a:spLocks noChangeArrowheads="1"/>
          </p:cNvSpPr>
          <p:nvPr/>
        </p:nvSpPr>
        <p:spPr bwMode="auto">
          <a:xfrm>
            <a:off x="6604000" y="2652713"/>
            <a:ext cx="660400" cy="365125"/>
          </a:xfrm>
          <a:prstGeom prst="rect">
            <a:avLst/>
          </a:prstGeom>
          <a:noFill/>
          <a:ln w="9525">
            <a:noFill/>
            <a:miter lim="800000"/>
            <a:headEnd/>
            <a:tailEnd/>
          </a:ln>
        </p:spPr>
        <p:txBody>
          <a:bodyPr wrap="none" lIns="0" tIns="0" rIns="0" bIns="0">
            <a:spAutoFit/>
          </a:bodyPr>
          <a:lstStyle/>
          <a:p>
            <a:r>
              <a:rPr lang="en-US" sz="2400" b="1" dirty="0">
                <a:solidFill>
                  <a:srgbClr val="000000"/>
                </a:solidFill>
              </a:rPr>
              <a:t>Path</a:t>
            </a:r>
            <a:endParaRPr lang="en-US" dirty="0"/>
          </a:p>
        </p:txBody>
      </p:sp>
      <p:sp>
        <p:nvSpPr>
          <p:cNvPr id="82962" name="Rectangle 20"/>
          <p:cNvSpPr>
            <a:spLocks noChangeArrowheads="1"/>
          </p:cNvSpPr>
          <p:nvPr/>
        </p:nvSpPr>
        <p:spPr bwMode="auto">
          <a:xfrm>
            <a:off x="6800850" y="3054350"/>
            <a:ext cx="287338" cy="365125"/>
          </a:xfrm>
          <a:prstGeom prst="rect">
            <a:avLst/>
          </a:prstGeom>
          <a:noFill/>
          <a:ln w="9525">
            <a:noFill/>
            <a:miter lim="800000"/>
            <a:headEnd/>
            <a:tailEnd/>
          </a:ln>
        </p:spPr>
        <p:txBody>
          <a:bodyPr wrap="none" lIns="0" tIns="0" rIns="0" bIns="0">
            <a:spAutoFit/>
          </a:bodyPr>
          <a:lstStyle/>
          <a:p>
            <a:r>
              <a:rPr lang="en-US" sz="2400" b="1" dirty="0">
                <a:solidFill>
                  <a:srgbClr val="000000"/>
                </a:solidFill>
              </a:rPr>
              <a:t>of</a:t>
            </a:r>
            <a:endParaRPr lang="en-US" dirty="0"/>
          </a:p>
        </p:txBody>
      </p:sp>
      <p:sp>
        <p:nvSpPr>
          <p:cNvPr id="82963" name="Rectangle 21"/>
          <p:cNvSpPr>
            <a:spLocks noChangeArrowheads="1"/>
          </p:cNvSpPr>
          <p:nvPr/>
        </p:nvSpPr>
        <p:spPr bwMode="auto">
          <a:xfrm>
            <a:off x="6246813" y="3455988"/>
            <a:ext cx="1144587" cy="369887"/>
          </a:xfrm>
          <a:prstGeom prst="rect">
            <a:avLst/>
          </a:prstGeom>
          <a:noFill/>
          <a:ln w="9525">
            <a:noFill/>
            <a:miter lim="800000"/>
            <a:headEnd/>
            <a:tailEnd/>
          </a:ln>
        </p:spPr>
        <p:txBody>
          <a:bodyPr wrap="none" lIns="0" tIns="0" rIns="0" bIns="0">
            <a:spAutoFit/>
          </a:bodyPr>
          <a:lstStyle/>
          <a:p>
            <a:r>
              <a:rPr lang="en-US" sz="2400" b="1" dirty="0">
                <a:solidFill>
                  <a:srgbClr val="000000"/>
                </a:solidFill>
              </a:rPr>
              <a:t>low risk</a:t>
            </a:r>
            <a:endParaRPr lang="en-US" dirty="0"/>
          </a:p>
        </p:txBody>
      </p:sp>
      <p:sp>
        <p:nvSpPr>
          <p:cNvPr id="82964" name="Rectangle 22"/>
          <p:cNvSpPr>
            <a:spLocks noChangeArrowheads="1"/>
          </p:cNvSpPr>
          <p:nvPr/>
        </p:nvSpPr>
        <p:spPr bwMode="auto">
          <a:xfrm>
            <a:off x="3722688" y="4479925"/>
            <a:ext cx="1512887" cy="554038"/>
          </a:xfrm>
          <a:prstGeom prst="rect">
            <a:avLst/>
          </a:prstGeom>
          <a:noFill/>
          <a:ln w="9525">
            <a:noFill/>
            <a:miter lim="800000"/>
            <a:headEnd/>
            <a:tailEnd/>
          </a:ln>
        </p:spPr>
        <p:txBody>
          <a:bodyPr wrap="none" lIns="0" tIns="0" rIns="0" bIns="0">
            <a:spAutoFit/>
          </a:bodyPr>
          <a:lstStyle/>
          <a:p>
            <a:r>
              <a:rPr lang="en-US" sz="3600" b="1" dirty="0">
                <a:solidFill>
                  <a:srgbClr val="000000"/>
                </a:solidFill>
              </a:rPr>
              <a:t>Equals</a:t>
            </a:r>
            <a:endParaRPr lang="en-US" sz="3600" dirty="0"/>
          </a:p>
        </p:txBody>
      </p:sp>
      <p:sp>
        <p:nvSpPr>
          <p:cNvPr id="82965" name="Rectangle 23"/>
          <p:cNvSpPr>
            <a:spLocks noChangeArrowheads="1"/>
          </p:cNvSpPr>
          <p:nvPr/>
        </p:nvSpPr>
        <p:spPr bwMode="auto">
          <a:xfrm>
            <a:off x="3078163" y="5335588"/>
            <a:ext cx="2693987" cy="677862"/>
          </a:xfrm>
          <a:prstGeom prst="rect">
            <a:avLst/>
          </a:prstGeom>
          <a:noFill/>
          <a:ln w="9525">
            <a:noFill/>
            <a:miter lim="800000"/>
            <a:headEnd/>
            <a:tailEnd/>
          </a:ln>
        </p:spPr>
        <p:txBody>
          <a:bodyPr wrap="none" lIns="0" tIns="0" rIns="0" bIns="0">
            <a:spAutoFit/>
          </a:bodyPr>
          <a:lstStyle/>
          <a:p>
            <a:r>
              <a:rPr lang="en-US" sz="4400" dirty="0">
                <a:solidFill>
                  <a:srgbClr val="000000"/>
                </a:solidFill>
                <a:latin typeface="Arial Black" pitchFamily="34" charset="0"/>
              </a:rPr>
              <a:t>CHANGE</a:t>
            </a:r>
            <a:endParaRPr lang="en-US" sz="4400" dirty="0"/>
          </a:p>
        </p:txBody>
      </p:sp>
      <p:pic>
        <p:nvPicPr>
          <p:cNvPr id="82966" name="Picture 25" descr="C:\Users\Owner\AppData\Local\Microsoft\Windows\Temporary Internet Files\Content.IE5\QNHGQF9L\MP900385340[1].jpg"/>
          <p:cNvPicPr>
            <a:picLocks noChangeAspect="1" noChangeArrowheads="1"/>
          </p:cNvPicPr>
          <p:nvPr/>
        </p:nvPicPr>
        <p:blipFill>
          <a:blip r:embed="rId2" cstate="print"/>
          <a:srcRect/>
          <a:stretch>
            <a:fillRect/>
          </a:stretch>
        </p:blipFill>
        <p:spPr bwMode="auto">
          <a:xfrm>
            <a:off x="3078163" y="228600"/>
            <a:ext cx="3140075" cy="1524000"/>
          </a:xfrm>
          <a:prstGeom prst="rect">
            <a:avLst/>
          </a:prstGeom>
          <a:noFill/>
          <a:ln w="9525">
            <a:noFill/>
            <a:miter lim="800000"/>
            <a:headEnd/>
            <a:tailEnd/>
          </a:ln>
        </p:spPr>
      </p:pic>
      <p:sp>
        <p:nvSpPr>
          <p:cNvPr id="25" name="Footer Placeholder 24"/>
          <p:cNvSpPr>
            <a:spLocks noGrp="1"/>
          </p:cNvSpPr>
          <p:nvPr>
            <p:ph type="ftr" sz="quarter" idx="11"/>
          </p:nvPr>
        </p:nvSpPr>
        <p:spPr/>
        <p:txBody>
          <a:bodyPr/>
          <a:lstStyle/>
          <a:p>
            <a:r>
              <a:rPr lang="en-US" smtClean="0"/>
              <a:t>Marino Associates, LLC 2020</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457200"/>
            <a:ext cx="7162800" cy="960438"/>
          </a:xfrm>
        </p:spPr>
        <p:txBody>
          <a:bodyPr>
            <a:normAutofit fontScale="90000"/>
          </a:bodyPr>
          <a:lstStyle/>
          <a:p>
            <a:pPr algn="ctr" fontAlgn="auto">
              <a:spcAft>
                <a:spcPts val="0"/>
              </a:spcAft>
              <a:defRPr/>
            </a:pPr>
            <a:r>
              <a:rPr lang="en-US" sz="3600" dirty="0" smtClean="0">
                <a:solidFill>
                  <a:srgbClr val="0070C0"/>
                </a:solidFill>
                <a:latin typeface="Arial" pitchFamily="34" charset="0"/>
                <a:cs typeface="Arial" pitchFamily="34" charset="0"/>
              </a:rPr>
              <a:t>Workflow </a:t>
            </a:r>
            <a:r>
              <a:rPr lang="en-US" sz="3600" dirty="0">
                <a:solidFill>
                  <a:srgbClr val="0070C0"/>
                </a:solidFill>
                <a:latin typeface="Arial" pitchFamily="34" charset="0"/>
                <a:cs typeface="Arial" pitchFamily="34" charset="0"/>
              </a:rPr>
              <a:t>Alignment</a:t>
            </a:r>
            <a:r>
              <a:rPr lang="en-US" sz="3600" dirty="0"/>
              <a:t/>
            </a:r>
            <a:br>
              <a:rPr lang="en-US" sz="3600" dirty="0"/>
            </a:br>
            <a:endParaRPr lang="en-US" sz="3600" dirty="0"/>
          </a:p>
        </p:txBody>
      </p:sp>
      <p:sp>
        <p:nvSpPr>
          <p:cNvPr id="32769" name="Rectangle 3"/>
          <p:cNvSpPr>
            <a:spLocks noGrp="1" noChangeArrowheads="1"/>
          </p:cNvSpPr>
          <p:nvPr>
            <p:ph idx="1"/>
          </p:nvPr>
        </p:nvSpPr>
        <p:spPr>
          <a:xfrm>
            <a:off x="0" y="1203325"/>
            <a:ext cx="8077200" cy="4449763"/>
          </a:xfrm>
        </p:spPr>
        <p:txBody>
          <a:bodyPr/>
          <a:lstStyle/>
          <a:p>
            <a:pPr>
              <a:buFontTx/>
              <a:buNone/>
            </a:pPr>
            <a:r>
              <a:rPr lang="en-US" dirty="0" smtClean="0"/>
              <a:t>   </a:t>
            </a:r>
            <a:r>
              <a:rPr lang="en-US" sz="2800" dirty="0" smtClean="0">
                <a:latin typeface="Arial" charset="0"/>
                <a:cs typeface="Arial" charset="0"/>
              </a:rPr>
              <a:t>Workflow alignment begins with the customer. </a:t>
            </a:r>
          </a:p>
          <a:p>
            <a:pPr>
              <a:buFontTx/>
              <a:buNone/>
            </a:pPr>
            <a:r>
              <a:rPr lang="en-US" sz="2800" dirty="0" smtClean="0">
                <a:latin typeface="Arial" charset="0"/>
                <a:cs typeface="Arial" charset="0"/>
              </a:rPr>
              <a:t>   Workflow and processes for the management and control of customer information must be in place and sustainable</a:t>
            </a:r>
          </a:p>
        </p:txBody>
      </p:sp>
      <p:pic>
        <p:nvPicPr>
          <p:cNvPr id="32772" name="Picture 5" descr="C:\Users\Owner\AppData\Local\Microsoft\Windows\Temporary Internet Files\Content.IE5\M1F33769\MC900078800[1].wmf"/>
          <p:cNvPicPr>
            <a:picLocks noChangeAspect="1" noChangeArrowheads="1"/>
          </p:cNvPicPr>
          <p:nvPr/>
        </p:nvPicPr>
        <p:blipFill>
          <a:blip r:embed="rId2" cstate="print"/>
          <a:srcRect/>
          <a:stretch>
            <a:fillRect/>
          </a:stretch>
        </p:blipFill>
        <p:spPr bwMode="auto">
          <a:xfrm>
            <a:off x="4267200" y="3249613"/>
            <a:ext cx="3576638" cy="256698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 and Optimize Sales to Ship Workflows With Lean Thinking</a:t>
            </a:r>
            <a:endParaRPr lang="en-US" sz="3200" dirty="0">
              <a:solidFill>
                <a:srgbClr val="0070C0"/>
              </a:solidFill>
              <a:latin typeface="Arial" pitchFamily="34" charset="0"/>
              <a:cs typeface="Arial" pitchFamily="34" charset="0"/>
            </a:endParaRPr>
          </a:p>
        </p:txBody>
      </p:sp>
      <p:sp>
        <p:nvSpPr>
          <p:cNvPr id="33793" name="Content Placeholder 2"/>
          <p:cNvSpPr>
            <a:spLocks noGrp="1"/>
          </p:cNvSpPr>
          <p:nvPr>
            <p:ph idx="1"/>
          </p:nvPr>
        </p:nvSpPr>
        <p:spPr>
          <a:xfrm>
            <a:off x="242888" y="1601788"/>
            <a:ext cx="8658225" cy="4887912"/>
          </a:xfrm>
        </p:spPr>
        <p:txBody>
          <a:bodyPr/>
          <a:lstStyle/>
          <a:p>
            <a:pPr>
              <a:buFont typeface="Wingdings 3" pitchFamily="18" charset="2"/>
              <a:buNone/>
            </a:pPr>
            <a:r>
              <a:rPr lang="en-US" dirty="0" smtClean="0"/>
              <a:t>   </a:t>
            </a:r>
            <a:r>
              <a:rPr lang="en-US" sz="2400" dirty="0" smtClean="0">
                <a:latin typeface="Arial" charset="0"/>
                <a:cs typeface="Arial" charset="0"/>
              </a:rPr>
              <a:t>Lean thinking is just not a manufacturing technique. Applying lean to the supply chain from order entry to shipping eliminates waste while providing the end customer exactly what they want when they need it. This is essential to become a successful and profitable company.</a:t>
            </a:r>
          </a:p>
        </p:txBody>
      </p:sp>
      <p:pic>
        <p:nvPicPr>
          <p:cNvPr id="33796" name="Picture 1" descr="C:\Users\Owner\Downloads\iStock_000014377944Medium.jpg"/>
          <p:cNvPicPr>
            <a:picLocks noChangeAspect="1" noChangeArrowheads="1"/>
          </p:cNvPicPr>
          <p:nvPr/>
        </p:nvPicPr>
        <p:blipFill>
          <a:blip r:embed="rId2" cstate="print"/>
          <a:srcRect/>
          <a:stretch>
            <a:fillRect/>
          </a:stretch>
        </p:blipFill>
        <p:spPr bwMode="auto">
          <a:xfrm>
            <a:off x="3506788" y="3821113"/>
            <a:ext cx="3536950" cy="218598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85800" y="142189"/>
            <a:ext cx="7924800" cy="585788"/>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Why Optimize Sales To Ship Workflows</a:t>
            </a:r>
            <a:endParaRPr lang="en-US" sz="3200" dirty="0">
              <a:solidFill>
                <a:srgbClr val="0070C0"/>
              </a:solidFill>
              <a:latin typeface="Arial" pitchFamily="34" charset="0"/>
              <a:cs typeface="Arial" pitchFamily="34" charset="0"/>
            </a:endParaRPr>
          </a:p>
        </p:txBody>
      </p:sp>
      <p:sp>
        <p:nvSpPr>
          <p:cNvPr id="34817" name="Rectangle 3"/>
          <p:cNvSpPr>
            <a:spLocks noGrp="1" noChangeArrowheads="1"/>
          </p:cNvSpPr>
          <p:nvPr>
            <p:ph idx="1"/>
          </p:nvPr>
        </p:nvSpPr>
        <p:spPr>
          <a:xfrm>
            <a:off x="228600" y="1114425"/>
            <a:ext cx="8686800" cy="5181600"/>
          </a:xfrm>
        </p:spPr>
        <p:txBody>
          <a:bodyPr/>
          <a:lstStyle/>
          <a:p>
            <a:pPr>
              <a:lnSpc>
                <a:spcPct val="85000"/>
              </a:lnSpc>
              <a:buClr>
                <a:srgbClr val="0070C0"/>
              </a:buClr>
            </a:pPr>
            <a:r>
              <a:rPr lang="en-US" sz="2000" dirty="0" smtClean="0">
                <a:latin typeface="Arial" charset="0"/>
                <a:cs typeface="Arial" charset="0"/>
              </a:rPr>
              <a:t>To develop flexible supply chains </a:t>
            </a:r>
          </a:p>
          <a:p>
            <a:pPr lvl="3">
              <a:lnSpc>
                <a:spcPct val="85000"/>
              </a:lnSpc>
              <a:buClr>
                <a:srgbClr val="0070C0"/>
              </a:buClr>
              <a:buFont typeface="Arial" charset="0"/>
              <a:buChar char="•"/>
            </a:pPr>
            <a:r>
              <a:rPr lang="en-US" dirty="0" smtClean="0">
                <a:latin typeface="Arial" charset="0"/>
                <a:cs typeface="Arial" charset="0"/>
              </a:rPr>
              <a:t>To quickly respond to a constant changing market environment</a:t>
            </a:r>
          </a:p>
          <a:p>
            <a:pPr lvl="3">
              <a:lnSpc>
                <a:spcPct val="85000"/>
              </a:lnSpc>
              <a:buClr>
                <a:srgbClr val="0070C0"/>
              </a:buClr>
              <a:buFont typeface="Arial" charset="0"/>
              <a:buChar char="•"/>
            </a:pPr>
            <a:r>
              <a:rPr lang="en-US" dirty="0" smtClean="0">
                <a:latin typeface="Arial" charset="0"/>
                <a:cs typeface="Arial" charset="0"/>
              </a:rPr>
              <a:t>To flex capacity both up and down</a:t>
            </a:r>
          </a:p>
          <a:p>
            <a:pPr lvl="3">
              <a:lnSpc>
                <a:spcPct val="85000"/>
              </a:lnSpc>
              <a:buClr>
                <a:srgbClr val="0070C0"/>
              </a:buClr>
              <a:buFont typeface="Arial" charset="0"/>
              <a:buChar char="•"/>
            </a:pPr>
            <a:r>
              <a:rPr lang="en-US" dirty="0" smtClean="0">
                <a:latin typeface="Arial" charset="0"/>
                <a:cs typeface="Arial" charset="0"/>
              </a:rPr>
              <a:t>To align inventory spend with competitive customer lead time requirements</a:t>
            </a:r>
          </a:p>
          <a:p>
            <a:pPr lvl="1">
              <a:lnSpc>
                <a:spcPct val="85000"/>
              </a:lnSpc>
              <a:buClr>
                <a:srgbClr val="0070C0"/>
              </a:buClr>
              <a:buFont typeface="Verdana" pitchFamily="34" charset="0"/>
              <a:buNone/>
            </a:pPr>
            <a:endParaRPr lang="en-US" sz="2000" dirty="0" smtClean="0">
              <a:latin typeface="Arial" charset="0"/>
              <a:cs typeface="Arial" charset="0"/>
            </a:endParaRPr>
          </a:p>
          <a:p>
            <a:pPr>
              <a:lnSpc>
                <a:spcPct val="85000"/>
              </a:lnSpc>
              <a:buClr>
                <a:srgbClr val="0070C0"/>
              </a:buClr>
              <a:buFont typeface="Arial" charset="0"/>
              <a:buChar char="•"/>
            </a:pPr>
            <a:r>
              <a:rPr lang="en-US" sz="2000" dirty="0" smtClean="0">
                <a:latin typeface="Arial" charset="0"/>
                <a:cs typeface="Arial" charset="0"/>
              </a:rPr>
              <a:t> Efficient supply chains </a:t>
            </a:r>
          </a:p>
          <a:p>
            <a:pPr lvl="3">
              <a:lnSpc>
                <a:spcPct val="85000"/>
              </a:lnSpc>
              <a:buClr>
                <a:srgbClr val="0070C0"/>
              </a:buClr>
              <a:buFont typeface="Arial" charset="0"/>
              <a:buChar char="•"/>
            </a:pPr>
            <a:r>
              <a:rPr lang="en-US" dirty="0" smtClean="0">
                <a:latin typeface="Arial" charset="0"/>
                <a:cs typeface="Arial" charset="0"/>
              </a:rPr>
              <a:t>To achieve overall cost reductions and savings</a:t>
            </a:r>
          </a:p>
          <a:p>
            <a:pPr lvl="1">
              <a:lnSpc>
                <a:spcPct val="85000"/>
              </a:lnSpc>
              <a:buClr>
                <a:srgbClr val="0070C0"/>
              </a:buClr>
              <a:buFont typeface="Verdana" pitchFamily="34" charset="0"/>
              <a:buNone/>
            </a:pPr>
            <a:endParaRPr lang="en-US" sz="2000" dirty="0" smtClean="0">
              <a:latin typeface="Arial" charset="0"/>
              <a:cs typeface="Arial" charset="0"/>
            </a:endParaRPr>
          </a:p>
          <a:p>
            <a:pPr>
              <a:lnSpc>
                <a:spcPct val="85000"/>
              </a:lnSpc>
              <a:buClr>
                <a:srgbClr val="0070C0"/>
              </a:buClr>
              <a:buFont typeface="Arial" charset="0"/>
              <a:buChar char="•"/>
            </a:pPr>
            <a:r>
              <a:rPr lang="en-US" sz="2000" dirty="0" smtClean="0">
                <a:latin typeface="Arial" charset="0"/>
                <a:cs typeface="Arial" charset="0"/>
              </a:rPr>
              <a:t> Collaborative supply chains</a:t>
            </a:r>
          </a:p>
          <a:p>
            <a:pPr lvl="3">
              <a:lnSpc>
                <a:spcPct val="85000"/>
              </a:lnSpc>
              <a:buClr>
                <a:srgbClr val="0070C0"/>
              </a:buClr>
              <a:buFont typeface="Arial" charset="0"/>
              <a:buChar char="•"/>
            </a:pPr>
            <a:r>
              <a:rPr lang="en-US" dirty="0" smtClean="0">
                <a:latin typeface="Arial" charset="0"/>
                <a:cs typeface="Arial" charset="0"/>
              </a:rPr>
              <a:t>To ensure incentives of supply chain players are aligned</a:t>
            </a:r>
          </a:p>
          <a:p>
            <a:pPr lvl="1">
              <a:lnSpc>
                <a:spcPct val="85000"/>
              </a:lnSpc>
              <a:buClr>
                <a:srgbClr val="0070C0"/>
              </a:buClr>
              <a:buFont typeface="Verdana" pitchFamily="34" charset="0"/>
              <a:buNone/>
            </a:pPr>
            <a:endParaRPr lang="en-US" sz="2000" dirty="0" smtClean="0">
              <a:latin typeface="Arial" charset="0"/>
              <a:cs typeface="Arial" charset="0"/>
            </a:endParaRPr>
          </a:p>
          <a:p>
            <a:pPr>
              <a:lnSpc>
                <a:spcPct val="85000"/>
              </a:lnSpc>
              <a:buClr>
                <a:srgbClr val="0070C0"/>
              </a:buClr>
              <a:buFont typeface="Arial" charset="0"/>
              <a:buChar char="•"/>
            </a:pPr>
            <a:r>
              <a:rPr lang="en-US" sz="2000" dirty="0" smtClean="0">
                <a:latin typeface="Arial" charset="0"/>
                <a:cs typeface="Arial" charset="0"/>
              </a:rPr>
              <a:t>There is a requirement to analyze your supply chains holistically when planning and making strategic and tactical decisions</a:t>
            </a:r>
          </a:p>
        </p:txBody>
      </p:sp>
      <p:sp>
        <p:nvSpPr>
          <p:cNvPr id="34821" name="Footer Placeholder 4"/>
          <p:cNvSpPr txBox="1">
            <a:spLocks/>
          </p:cNvSpPr>
          <p:nvPr/>
        </p:nvSpPr>
        <p:spPr bwMode="auto">
          <a:xfrm>
            <a:off x="2889250" y="6205538"/>
            <a:ext cx="6124575" cy="406400"/>
          </a:xfrm>
          <a:prstGeom prst="rect">
            <a:avLst/>
          </a:prstGeom>
          <a:noFill/>
          <a:ln w="9525">
            <a:noFill/>
            <a:miter lim="800000"/>
            <a:headEnd/>
            <a:tailEnd/>
          </a:ln>
        </p:spPr>
        <p:txBody>
          <a:bodyPr/>
          <a:lstStyle/>
          <a:p>
            <a:pPr algn="ctr" defTabSz="914400"/>
            <a:endParaRPr lang="en-US" altLang="en-US" sz="1400" dirty="0">
              <a:solidFill>
                <a:srgbClr val="808080"/>
              </a:solidFill>
            </a:endParaRPr>
          </a:p>
        </p:txBody>
      </p:sp>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8452"/>
            <a:ext cx="8229600" cy="943909"/>
          </a:xfrm>
        </p:spPr>
        <p:txBody>
          <a:bodyPr/>
          <a:lstStyle/>
          <a:p>
            <a:pPr algn="ctr" fontAlgn="auto">
              <a:spcAft>
                <a:spcPts val="0"/>
              </a:spcAft>
              <a:defRPr/>
            </a:pPr>
            <a:r>
              <a:rPr lang="en-US" sz="3200" dirty="0" smtClean="0">
                <a:solidFill>
                  <a:srgbClr val="0070C0"/>
                </a:solidFill>
                <a:latin typeface="Arial" pitchFamily="34" charset="0"/>
                <a:cs typeface="Arial" pitchFamily="34" charset="0"/>
              </a:rPr>
              <a:t>Alignment Perfection </a:t>
            </a:r>
            <a:endParaRPr lang="en-US" sz="3200" dirty="0">
              <a:solidFill>
                <a:srgbClr val="0070C0"/>
              </a:solidFill>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457200" y="142457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54083" y="3494643"/>
            <a:ext cx="1670102" cy="369332"/>
          </a:xfrm>
          <a:prstGeom prst="rect">
            <a:avLst/>
          </a:prstGeom>
          <a:noFill/>
        </p:spPr>
        <p:txBody>
          <a:bodyPr wrap="square" rtlCol="0">
            <a:spAutoFit/>
          </a:bodyPr>
          <a:lstStyle/>
          <a:p>
            <a:r>
              <a:rPr lang="en-US" b="1" dirty="0" smtClean="0">
                <a:solidFill>
                  <a:srgbClr val="0070C0"/>
                </a:solidFill>
              </a:rPr>
              <a:t>Excellence</a:t>
            </a:r>
            <a:endParaRPr lang="en-US" b="1" dirty="0">
              <a:solidFill>
                <a:srgbClr val="0070C0"/>
              </a:solidFill>
            </a:endParaRPr>
          </a:p>
        </p:txBody>
      </p:sp>
      <p:sp>
        <p:nvSpPr>
          <p:cNvPr id="7" name="Footer Placeholder 6"/>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fontAlgn="auto">
              <a:spcAft>
                <a:spcPts val="0"/>
              </a:spcAft>
              <a:defRPr/>
            </a:pPr>
            <a:r>
              <a:rPr lang="en-US" sz="3200" dirty="0" smtClean="0">
                <a:solidFill>
                  <a:srgbClr val="0070C0"/>
                </a:solidFill>
                <a:latin typeface="Arial" pitchFamily="34" charset="0"/>
                <a:cs typeface="Arial" pitchFamily="34" charset="0"/>
              </a:rPr>
              <a:t>Don’t Create Isolated Islands </a:t>
            </a:r>
            <a:endParaRPr lang="en-US" sz="3200" dirty="0">
              <a:solidFill>
                <a:srgbClr val="0070C0"/>
              </a:solidFill>
              <a:latin typeface="Arial" pitchFamily="34" charset="0"/>
              <a:cs typeface="Arial" pitchFamily="34" charset="0"/>
            </a:endParaRPr>
          </a:p>
        </p:txBody>
      </p:sp>
      <p:pic>
        <p:nvPicPr>
          <p:cNvPr id="36868" name="Picture 2" descr="C:\Users\Owner\AppData\Local\Microsoft\Windows\Temporary Internet Files\Content.IE5\XG81ZB4F\MP900430443[1].jpg"/>
          <p:cNvPicPr>
            <a:picLocks noGrp="1" noChangeAspect="1" noChangeArrowheads="1"/>
          </p:cNvPicPr>
          <p:nvPr>
            <p:ph idx="1"/>
          </p:nvPr>
        </p:nvPicPr>
        <p:blipFill>
          <a:blip r:embed="rId2" cstate="print"/>
          <a:srcRect/>
          <a:stretch>
            <a:fillRect/>
          </a:stretch>
        </p:blipFill>
        <p:spPr>
          <a:xfrm>
            <a:off x="2079625" y="1657350"/>
            <a:ext cx="4725988" cy="4221163"/>
          </a:xfrm>
        </p:spPr>
      </p:pic>
      <p:sp>
        <p:nvSpPr>
          <p:cNvPr id="6" name="Footer Placeholder 5"/>
          <p:cNvSpPr>
            <a:spLocks noGrp="1"/>
          </p:cNvSpPr>
          <p:nvPr>
            <p:ph type="ftr" sz="quarter" idx="11"/>
          </p:nvPr>
        </p:nvSpPr>
        <p:spPr/>
        <p:txBody>
          <a:bodyPr/>
          <a:lstStyle/>
          <a:p>
            <a:pPr>
              <a:defRPr/>
            </a:pPr>
            <a:r>
              <a:rPr lang="en-US" smtClean="0"/>
              <a:t>Marino Associates, LLC 2020</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ICS 2013 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12-986-APICS-2012-PPT</Template>
  <TotalTime>1333</TotalTime>
  <Words>1958</Words>
  <Application>Microsoft Office PowerPoint</Application>
  <PresentationFormat>On-screen Show (4:3)</PresentationFormat>
  <Paragraphs>456</Paragraphs>
  <Slides>42</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1_Office Theme</vt:lpstr>
      <vt:lpstr>APICS 2013 Closing Slide</vt:lpstr>
      <vt:lpstr>Office Theme</vt:lpstr>
      <vt:lpstr>Clip</vt:lpstr>
      <vt:lpstr>Operational Excellence</vt:lpstr>
      <vt:lpstr>Business Challenges</vt:lpstr>
      <vt:lpstr>Lean Supply Chain Management Business Forces</vt:lpstr>
      <vt:lpstr>Align And Optimize Workflows with Lean Supply Chain Management</vt:lpstr>
      <vt:lpstr>Workflow Alignment </vt:lpstr>
      <vt:lpstr>Align and Optimize Sales to Ship Workflows With Lean Thinking</vt:lpstr>
      <vt:lpstr>Why Optimize Sales To Ship Workflows</vt:lpstr>
      <vt:lpstr>Alignment Perfection </vt:lpstr>
      <vt:lpstr>Don’t Create Isolated Islands </vt:lpstr>
      <vt:lpstr>Best In Class Lean Supply Chain Companies Are Realizing Financial and Operating Advantages over Their Competition </vt:lpstr>
      <vt:lpstr>Question To Be Answered For Alignment and Optimization </vt:lpstr>
      <vt:lpstr>What Is Lean Supply Chain Management?</vt:lpstr>
      <vt:lpstr>Slide 13</vt:lpstr>
      <vt:lpstr>Supply Chain Management Needs to be Company Specific</vt:lpstr>
      <vt:lpstr>Lean Supply Chain   Balance To Profit</vt:lpstr>
      <vt:lpstr>The Results Of An Unbalanced Supply Chain</vt:lpstr>
      <vt:lpstr>To Bring Your Lean Supply Chain In Balance Companies Need To Ask These Questions </vt:lpstr>
      <vt:lpstr>Lean Supply Chain Tools</vt:lpstr>
      <vt:lpstr>Align and Optimize Key Workflows And Processes</vt:lpstr>
      <vt:lpstr>Sales and Operations Plan</vt:lpstr>
      <vt:lpstr>Sales And Operation Plan</vt:lpstr>
      <vt:lpstr>Tactical Planning Aspects of S&amp;OP</vt:lpstr>
      <vt:lpstr>ERP Alignment</vt:lpstr>
      <vt:lpstr>ERP Alignment And Optimization</vt:lpstr>
      <vt:lpstr>  Planning and Inventory Alignment   (Inventory Drivers)</vt:lpstr>
      <vt:lpstr>Planning And  Inventory Alignment (cont)</vt:lpstr>
      <vt:lpstr>Alignment and Perfection is Required In The “Order to Cash” Cycle</vt:lpstr>
      <vt:lpstr> Alignment cont. “Order to Cash” </vt:lpstr>
      <vt:lpstr>Align and Optimize Lean Suppliers</vt:lpstr>
      <vt:lpstr>Align and Optimize Lean Procurement</vt:lpstr>
      <vt:lpstr>Align and Optimize Lean Procurement (cont.)</vt:lpstr>
      <vt:lpstr>Align and Optimize Lean Manufacturing</vt:lpstr>
      <vt:lpstr>Lean Warehousing</vt:lpstr>
      <vt:lpstr>Align and Optimize Lean Warehousing (cont.)</vt:lpstr>
      <vt:lpstr>Align and Optimize Lean Transportation</vt:lpstr>
      <vt:lpstr>Sales to Ship Workflows  will be in Alignment WHEN…</vt:lpstr>
      <vt:lpstr>Sales To Ship Workflow Alignment (cont.)</vt:lpstr>
      <vt:lpstr>Path Forward</vt:lpstr>
      <vt:lpstr>Key Steps to Align and Optimize</vt:lpstr>
      <vt:lpstr>Stay on the Path to Profit with Key Performance Indicators</vt:lpstr>
      <vt:lpstr>Forward Thinking Managers Are Aligning And Optimizing Workflows Utilizing Lean Concepts As A Primary Strategy To:  </vt:lpstr>
      <vt:lpstr>               IS IT TIME FOR CHANGE?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Chaiken</dc:creator>
  <cp:lastModifiedBy>Windows User</cp:lastModifiedBy>
  <cp:revision>144</cp:revision>
  <cp:lastPrinted>2013-08-23T19:50:43Z</cp:lastPrinted>
  <dcterms:created xsi:type="dcterms:W3CDTF">2012-05-09T18:47:25Z</dcterms:created>
  <dcterms:modified xsi:type="dcterms:W3CDTF">2020-01-07T17:22:56Z</dcterms:modified>
</cp:coreProperties>
</file>